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7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Owens" userId="a603617e5d174561" providerId="LiveId" clId="{E9B7708A-3A3F-4AF7-9976-65E5863F8025}"/>
    <pc:docChg chg="modSld">
      <pc:chgData name="Paul Owens" userId="a603617e5d174561" providerId="LiveId" clId="{E9B7708A-3A3F-4AF7-9976-65E5863F8025}" dt="2024-04-05T16:13:27.929" v="69" actId="20577"/>
      <pc:docMkLst>
        <pc:docMk/>
      </pc:docMkLst>
      <pc:sldChg chg="modSp mod">
        <pc:chgData name="Paul Owens" userId="a603617e5d174561" providerId="LiveId" clId="{E9B7708A-3A3F-4AF7-9976-65E5863F8025}" dt="2024-04-05T16:13:27.929" v="69" actId="20577"/>
        <pc:sldMkLst>
          <pc:docMk/>
          <pc:sldMk cId="4256498711" sldId="256"/>
        </pc:sldMkLst>
        <pc:spChg chg="mod">
          <ac:chgData name="Paul Owens" userId="a603617e5d174561" providerId="LiveId" clId="{E9B7708A-3A3F-4AF7-9976-65E5863F8025}" dt="2024-04-05T16:13:27.929" v="69" actId="20577"/>
          <ac:spMkLst>
            <pc:docMk/>
            <pc:sldMk cId="4256498711" sldId="256"/>
            <ac:spMk id="4" creationId="{F9A80598-7A92-C4B2-5E20-B2FC1F37FD6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1438A-5E6D-EDFD-83CB-D165D2CF2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561690"/>
            <a:ext cx="10572000" cy="1859878"/>
          </a:xfrm>
        </p:spPr>
        <p:txBody>
          <a:bodyPr/>
          <a:lstStyle/>
          <a:p>
            <a:pPr algn="ctr"/>
            <a:r>
              <a:rPr lang="en-US" sz="6000" spc="65" dirty="0"/>
              <a:t> Alberta</a:t>
            </a:r>
            <a:r>
              <a:rPr lang="en-US" sz="6000" spc="-125" dirty="0"/>
              <a:t> </a:t>
            </a:r>
            <a:r>
              <a:rPr lang="en-US" sz="6000" spc="-50" dirty="0"/>
              <a:t>Pension</a:t>
            </a:r>
            <a:r>
              <a:rPr lang="en-US" sz="6000" spc="-110" dirty="0"/>
              <a:t> </a:t>
            </a:r>
            <a:r>
              <a:rPr lang="en-US" sz="6000" dirty="0"/>
              <a:t>Plan:</a:t>
            </a:r>
            <a:r>
              <a:rPr lang="en-US" sz="6000" spc="-105" dirty="0"/>
              <a:t> </a:t>
            </a:r>
            <a:br>
              <a:rPr lang="en-US" sz="6000" spc="-105" dirty="0"/>
            </a:br>
            <a:r>
              <a:rPr lang="en-US" sz="6000" spc="-105" dirty="0"/>
              <a:t> A Great Idea - or Not</a:t>
            </a:r>
            <a:r>
              <a:rPr lang="en-US" sz="6000" spc="-10" dirty="0"/>
              <a:t>?</a:t>
            </a:r>
            <a:endParaRPr lang="en-CA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D67502-CFD4-EC7F-FF9C-2814FBD13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863" y="3277949"/>
            <a:ext cx="11142513" cy="152572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CA" sz="2000" b="1" dirty="0"/>
              <a:t>Presentation to :</a:t>
            </a:r>
          </a:p>
          <a:p>
            <a:pPr algn="ctr"/>
            <a:r>
              <a:rPr lang="en-CA" sz="3200" b="1" dirty="0"/>
              <a:t>Canadian Industrial Relations Association</a:t>
            </a:r>
          </a:p>
          <a:p>
            <a:pPr algn="ctr"/>
            <a:r>
              <a:rPr lang="en-CA" sz="2700" dirty="0"/>
              <a:t>April 4, 2024</a:t>
            </a:r>
          </a:p>
          <a:p>
            <a:endParaRPr lang="en-CA" sz="3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A80598-7A92-C4B2-5E20-B2FC1F37FD62}"/>
              </a:ext>
            </a:extLst>
          </p:cNvPr>
          <p:cNvSpPr txBox="1"/>
          <p:nvPr/>
        </p:nvSpPr>
        <p:spPr>
          <a:xfrm>
            <a:off x="387636" y="4893628"/>
            <a:ext cx="1086829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By: </a:t>
            </a:r>
          </a:p>
          <a:p>
            <a:r>
              <a:rPr lang="en-CA" sz="3000" b="1" dirty="0"/>
              <a:t>Paul Owens</a:t>
            </a:r>
          </a:p>
          <a:p>
            <a:r>
              <a:rPr lang="en-CA" dirty="0"/>
              <a:t>CEO – Alberta Carpenters and Allied Workers </a:t>
            </a:r>
            <a:r>
              <a:rPr lang="en-CA"/>
              <a:t>Trust Funds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56498711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B9AD7-BC2F-693C-7CAF-ABB2F6E9E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550705"/>
            <a:ext cx="10571998" cy="970450"/>
          </a:xfrm>
        </p:spPr>
        <p:txBody>
          <a:bodyPr/>
          <a:lstStyle/>
          <a:p>
            <a:r>
              <a:rPr lang="en-CA" dirty="0"/>
              <a:t>4. CPP Opt-Out Provisions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EAE516-3E64-A47E-9272-D888CD37AE4E}"/>
              </a:ext>
            </a:extLst>
          </p:cNvPr>
          <p:cNvSpPr txBox="1"/>
          <p:nvPr/>
        </p:nvSpPr>
        <p:spPr>
          <a:xfrm>
            <a:off x="809999" y="2398143"/>
            <a:ext cx="9067246" cy="2948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CA" dirty="0"/>
              <a:t>Section 3 (1) (b) (ii) of CPP Act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CA" dirty="0"/>
              <a:t>Provisions: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/>
              <a:t>Notice in writing to withdraw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/>
              <a:t>Accept contributions in 3 years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/>
              <a:t>Provide comparable benefits to CPP (note: not exactly the same)</a:t>
            </a:r>
          </a:p>
          <a:p>
            <a:pPr marL="342900" indent="-342900">
              <a:lnSpc>
                <a:spcPct val="150000"/>
              </a:lnSpc>
              <a:buAutoNum type="arabicPeriod" startAt="3"/>
            </a:pPr>
            <a:r>
              <a:rPr lang="en-CA" dirty="0"/>
              <a:t>Assume all obligations and liabilities for service up to 3</a:t>
            </a:r>
            <a:r>
              <a:rPr lang="en-CA" baseline="30000" dirty="0"/>
              <a:t>rd</a:t>
            </a:r>
            <a:r>
              <a:rPr lang="en-CA" dirty="0"/>
              <a:t> year following notice</a:t>
            </a:r>
          </a:p>
          <a:p>
            <a:pPr marL="342900" indent="-342900">
              <a:lnSpc>
                <a:spcPct val="150000"/>
              </a:lnSpc>
              <a:buAutoNum type="arabicPeriod" startAt="3"/>
            </a:pPr>
            <a:r>
              <a:rPr lang="en-CA" dirty="0"/>
              <a:t>No role or veto for other provinces</a:t>
            </a:r>
          </a:p>
        </p:txBody>
      </p:sp>
    </p:spTree>
    <p:extLst>
      <p:ext uri="{BB962C8B-B14F-4D97-AF65-F5344CB8AC3E}">
        <p14:creationId xmlns:p14="http://schemas.microsoft.com/office/powerpoint/2010/main" val="4250579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20332-20AF-140A-70A8-0EBAE35F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741" y="680679"/>
            <a:ext cx="11508518" cy="970450"/>
          </a:xfrm>
        </p:spPr>
        <p:txBody>
          <a:bodyPr/>
          <a:lstStyle/>
          <a:p>
            <a:r>
              <a:rPr lang="en-CA" dirty="0"/>
              <a:t>5. Amount of CPP to be Transferred </a:t>
            </a:r>
            <a:br>
              <a:rPr lang="en-CA" dirty="0"/>
            </a:br>
            <a:r>
              <a:rPr lang="en-CA" dirty="0"/>
              <a:t>                        Lifeworks $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3A6BAA-7B37-A5C5-98D8-1DE7AAFBB403}"/>
              </a:ext>
            </a:extLst>
          </p:cNvPr>
          <p:cNvSpPr txBox="1"/>
          <p:nvPr/>
        </p:nvSpPr>
        <p:spPr>
          <a:xfrm>
            <a:off x="638355" y="2398145"/>
            <a:ext cx="10657382" cy="3779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CA" dirty="0"/>
              <a:t>From Original 1966 CPP Act: Section 113 (2)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CA" dirty="0"/>
              <a:t>Not updated to reflect 1998 changes in funding rules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CA" dirty="0"/>
              <a:t>LITERAL Interpretation: AB Contributions + Net Investment Earnings on AB Contributions less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/>
              <a:t>AB Benefits Paid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/>
              <a:t>AB share of CPP Administrative costs</a:t>
            </a:r>
          </a:p>
          <a:p>
            <a:pPr marL="342900" indent="-342900">
              <a:lnSpc>
                <a:spcPct val="150000"/>
              </a:lnSpc>
              <a:buAutoNum type="arabicPeriod" startAt="4"/>
            </a:pPr>
            <a:r>
              <a:rPr lang="en-CA" dirty="0"/>
              <a:t>Result: $747 Billion in 2027 (118% of Total CPP Fund)</a:t>
            </a:r>
          </a:p>
          <a:p>
            <a:pPr marL="342900" indent="-342900">
              <a:lnSpc>
                <a:spcPct val="150000"/>
              </a:lnSpc>
              <a:buAutoNum type="arabicPeriod" startAt="4"/>
            </a:pPr>
            <a:r>
              <a:rPr lang="en-CA" dirty="0"/>
              <a:t>Lifeworks Interpretation: Add Net Investment Earnings to AB Benefits Paid and AB Administrative Costs</a:t>
            </a:r>
          </a:p>
          <a:p>
            <a:pPr marL="342900" indent="-342900">
              <a:lnSpc>
                <a:spcPct val="150000"/>
              </a:lnSpc>
              <a:buAutoNum type="arabicPeriod" startAt="4"/>
            </a:pPr>
            <a:r>
              <a:rPr lang="en-CA" dirty="0"/>
              <a:t>Result: $334 Billion in 2027 (53% of Total CPP Fund) – amount used for report</a:t>
            </a:r>
          </a:p>
        </p:txBody>
      </p:sp>
    </p:spTree>
    <p:extLst>
      <p:ext uri="{BB962C8B-B14F-4D97-AF65-F5344CB8AC3E}">
        <p14:creationId xmlns:p14="http://schemas.microsoft.com/office/powerpoint/2010/main" val="25468535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5A365-8659-C03A-3CC9-477C04371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550702"/>
            <a:ext cx="10571998" cy="970450"/>
          </a:xfrm>
        </p:spPr>
        <p:txBody>
          <a:bodyPr/>
          <a:lstStyle/>
          <a:p>
            <a:r>
              <a:rPr lang="en-CA" dirty="0"/>
              <a:t>5. Amount of CPP to be Transferred</a:t>
            </a:r>
            <a:br>
              <a:rPr lang="en-CA" dirty="0"/>
            </a:br>
            <a:r>
              <a:rPr lang="en-CA" dirty="0"/>
              <a:t>     Alternate Calculations $/Issues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1345DA-9161-5347-23F1-FC21FF4F2FB3}"/>
              </a:ext>
            </a:extLst>
          </p:cNvPr>
          <p:cNvSpPr txBox="1"/>
          <p:nvPr/>
        </p:nvSpPr>
        <p:spPr>
          <a:xfrm>
            <a:off x="690113" y="2380891"/>
            <a:ext cx="10691885" cy="3363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CA" dirty="0"/>
              <a:t>1. Mahmood </a:t>
            </a:r>
            <a:r>
              <a:rPr lang="en-CA" dirty="0" err="1"/>
              <a:t>Nanji</a:t>
            </a:r>
            <a:r>
              <a:rPr lang="en-CA" dirty="0"/>
              <a:t>, ex- ADM, ON MOF: $100 Billion/ Complex</a:t>
            </a:r>
          </a:p>
          <a:p>
            <a:pPr>
              <a:lnSpc>
                <a:spcPct val="150000"/>
              </a:lnSpc>
            </a:pPr>
            <a:r>
              <a:rPr lang="en-CA" dirty="0"/>
              <a:t>2. Joe Nunes, Actuarial Solutions: Diversification for AB </a:t>
            </a:r>
          </a:p>
          <a:p>
            <a:pPr>
              <a:lnSpc>
                <a:spcPct val="150000"/>
              </a:lnSpc>
            </a:pPr>
            <a:r>
              <a:rPr lang="en-CA" dirty="0"/>
              <a:t>3. Lea </a:t>
            </a:r>
            <a:r>
              <a:rPr lang="en-CA" dirty="0" err="1"/>
              <a:t>Koiv</a:t>
            </a:r>
            <a:r>
              <a:rPr lang="en-CA" dirty="0"/>
              <a:t>, Consultant: “No deep dive”/ Valuation of Assets and liquidity on transfer </a:t>
            </a:r>
          </a:p>
          <a:p>
            <a:pPr>
              <a:lnSpc>
                <a:spcPct val="150000"/>
              </a:lnSpc>
            </a:pPr>
            <a:r>
              <a:rPr lang="en-CA" dirty="0"/>
              <a:t>4. Trevor </a:t>
            </a:r>
            <a:r>
              <a:rPr lang="en-CA" dirty="0" err="1"/>
              <a:t>Tombe</a:t>
            </a:r>
            <a:r>
              <a:rPr lang="en-CA" dirty="0"/>
              <a:t>, University of Calgary, Dept. of Economics: $150 Billion</a:t>
            </a:r>
          </a:p>
          <a:p>
            <a:pPr>
              <a:lnSpc>
                <a:spcPct val="150000"/>
              </a:lnSpc>
            </a:pPr>
            <a:r>
              <a:rPr lang="en-CA" dirty="0"/>
              <a:t>5. National Institute of Aging: $100 Billion</a:t>
            </a:r>
          </a:p>
          <a:p>
            <a:pPr>
              <a:lnSpc>
                <a:spcPct val="150000"/>
              </a:lnSpc>
            </a:pPr>
            <a:r>
              <a:rPr lang="en-CA" dirty="0"/>
              <a:t>6. Charles Spina, retired pension executive: valuation methodology:</a:t>
            </a:r>
          </a:p>
          <a:p>
            <a:pPr>
              <a:lnSpc>
                <a:spcPct val="150000"/>
              </a:lnSpc>
            </a:pPr>
            <a:r>
              <a:rPr lang="en-CA" dirty="0"/>
              <a:t>     = ratio of AB liabilities to total CPP liabilities x CPP assets</a:t>
            </a:r>
          </a:p>
          <a:p>
            <a:pPr>
              <a:lnSpc>
                <a:spcPct val="150000"/>
              </a:lnSpc>
            </a:pPr>
            <a:r>
              <a:rPr lang="en-CA" dirty="0"/>
              <a:t>7. AB  Population as % of CPP Population x CPP assets: 15% x $630 Billion = $95 Billion</a:t>
            </a:r>
          </a:p>
        </p:txBody>
      </p:sp>
    </p:spTree>
    <p:extLst>
      <p:ext uri="{BB962C8B-B14F-4D97-AF65-F5344CB8AC3E}">
        <p14:creationId xmlns:p14="http://schemas.microsoft.com/office/powerpoint/2010/main" val="19694687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4C91B-2025-41BA-B35E-70DC633B4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959" y="447188"/>
            <a:ext cx="11188460" cy="970450"/>
          </a:xfrm>
        </p:spPr>
        <p:txBody>
          <a:bodyPr/>
          <a:lstStyle/>
          <a:p>
            <a:r>
              <a:rPr lang="en-CA" dirty="0"/>
              <a:t>6. Impact on Contribution Rates – Short Term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B168E5F-5A61-ADF1-AF33-DB0214CFD3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104083"/>
              </p:ext>
            </p:extLst>
          </p:nvPr>
        </p:nvGraphicFramePr>
        <p:xfrm>
          <a:off x="1423358" y="2350058"/>
          <a:ext cx="9187132" cy="2518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1176">
                  <a:extLst>
                    <a:ext uri="{9D8B030D-6E8A-4147-A177-3AD203B41FA5}">
                      <a16:colId xmlns:a16="http://schemas.microsoft.com/office/drawing/2014/main" val="3922357354"/>
                    </a:ext>
                  </a:extLst>
                </a:gridCol>
                <a:gridCol w="2122785">
                  <a:extLst>
                    <a:ext uri="{9D8B030D-6E8A-4147-A177-3AD203B41FA5}">
                      <a16:colId xmlns:a16="http://schemas.microsoft.com/office/drawing/2014/main" val="1854233135"/>
                    </a:ext>
                  </a:extLst>
                </a:gridCol>
                <a:gridCol w="2147504">
                  <a:extLst>
                    <a:ext uri="{9D8B030D-6E8A-4147-A177-3AD203B41FA5}">
                      <a16:colId xmlns:a16="http://schemas.microsoft.com/office/drawing/2014/main" val="4048485501"/>
                    </a:ext>
                  </a:extLst>
                </a:gridCol>
                <a:gridCol w="1645667">
                  <a:extLst>
                    <a:ext uri="{9D8B030D-6E8A-4147-A177-3AD203B41FA5}">
                      <a16:colId xmlns:a16="http://schemas.microsoft.com/office/drawing/2014/main" val="4131479805"/>
                    </a:ext>
                  </a:extLst>
                </a:gridCol>
              </a:tblGrid>
              <a:tr h="211891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Minimum APP</a:t>
                      </a:r>
                    </a:p>
                    <a:p>
                      <a:pPr algn="ctr"/>
                      <a:r>
                        <a:rPr lang="en-CA" dirty="0"/>
                        <a:t>Contribution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Minimum CPP</a:t>
                      </a:r>
                    </a:p>
                    <a:p>
                      <a:pPr algn="ctr"/>
                      <a:r>
                        <a:rPr lang="en-CA" dirty="0"/>
                        <a:t>Contribution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APP Savings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70518"/>
                  </a:ext>
                </a:extLst>
              </a:tr>
              <a:tr h="598451">
                <a:tc>
                  <a:txBody>
                    <a:bodyPr/>
                    <a:lstStyle/>
                    <a:p>
                      <a:r>
                        <a:rPr lang="en-CA" dirty="0"/>
                        <a:t>Base CPP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5.91%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9.54%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3.63%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2612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  <a:r>
                        <a:rPr lang="en-CA" baseline="30000" dirty="0"/>
                        <a:t>st</a:t>
                      </a:r>
                      <a:r>
                        <a:rPr lang="en-CA" dirty="0"/>
                        <a:t> Additional CPP Benefit</a:t>
                      </a:r>
                    </a:p>
                    <a:p>
                      <a:r>
                        <a:rPr lang="en-CA" dirty="0"/>
                        <a:t>(25% to 33% of AYMPE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1.98%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1.97%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-0.01%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6406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  <a:r>
                        <a:rPr lang="en-CA" baseline="30000" dirty="0"/>
                        <a:t>nd</a:t>
                      </a:r>
                      <a:r>
                        <a:rPr lang="en-CA" dirty="0"/>
                        <a:t> Increased Earnings Base</a:t>
                      </a:r>
                    </a:p>
                    <a:p>
                      <a:r>
                        <a:rPr lang="en-CA" dirty="0"/>
                        <a:t>(100% to 114% of YMPE)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7.92%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7.88%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-0.04%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24423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5A6EAF5-A381-0FBB-B6A0-61FC803E44B0}"/>
              </a:ext>
            </a:extLst>
          </p:cNvPr>
          <p:cNvSpPr txBox="1"/>
          <p:nvPr/>
        </p:nvSpPr>
        <p:spPr>
          <a:xfrm>
            <a:off x="1423358" y="5244862"/>
            <a:ext cx="8867955" cy="1286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CA" dirty="0"/>
              <a:t>$ Savings to Alberta, Year 1:						$5 Billion</a:t>
            </a:r>
          </a:p>
          <a:p>
            <a:pPr>
              <a:lnSpc>
                <a:spcPct val="150000"/>
              </a:lnSpc>
            </a:pPr>
            <a:r>
              <a:rPr lang="en-CA" dirty="0"/>
              <a:t>$ Savings from Employee/Employer, Year 1:		$1,425 each</a:t>
            </a:r>
          </a:p>
          <a:p>
            <a:pPr>
              <a:lnSpc>
                <a:spcPct val="150000"/>
              </a:lnSpc>
            </a:pPr>
            <a:r>
              <a:rPr lang="en-CA" dirty="0"/>
              <a:t>$ Savings per Employee after 25% Tax Credit:		$1,069	</a:t>
            </a:r>
          </a:p>
        </p:txBody>
      </p:sp>
    </p:spTree>
    <p:extLst>
      <p:ext uri="{BB962C8B-B14F-4D97-AF65-F5344CB8AC3E}">
        <p14:creationId xmlns:p14="http://schemas.microsoft.com/office/powerpoint/2010/main" val="825477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681CB-36EF-6B7F-6343-553B5E963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102" y="447188"/>
            <a:ext cx="11050438" cy="970450"/>
          </a:xfrm>
        </p:spPr>
        <p:txBody>
          <a:bodyPr/>
          <a:lstStyle/>
          <a:p>
            <a:r>
              <a:rPr lang="en-CA" dirty="0"/>
              <a:t>6. Impact on Contribution Rates – Long Term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F4DFA1F-3BEB-B6CF-950D-5E7705BDF1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891771"/>
              </p:ext>
            </p:extLst>
          </p:nvPr>
        </p:nvGraphicFramePr>
        <p:xfrm>
          <a:off x="1423358" y="2350058"/>
          <a:ext cx="9187132" cy="1807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1176">
                  <a:extLst>
                    <a:ext uri="{9D8B030D-6E8A-4147-A177-3AD203B41FA5}">
                      <a16:colId xmlns:a16="http://schemas.microsoft.com/office/drawing/2014/main" val="3922357354"/>
                    </a:ext>
                  </a:extLst>
                </a:gridCol>
                <a:gridCol w="2122785">
                  <a:extLst>
                    <a:ext uri="{9D8B030D-6E8A-4147-A177-3AD203B41FA5}">
                      <a16:colId xmlns:a16="http://schemas.microsoft.com/office/drawing/2014/main" val="1854233135"/>
                    </a:ext>
                  </a:extLst>
                </a:gridCol>
                <a:gridCol w="2147504">
                  <a:extLst>
                    <a:ext uri="{9D8B030D-6E8A-4147-A177-3AD203B41FA5}">
                      <a16:colId xmlns:a16="http://schemas.microsoft.com/office/drawing/2014/main" val="4048485501"/>
                    </a:ext>
                  </a:extLst>
                </a:gridCol>
                <a:gridCol w="1645667">
                  <a:extLst>
                    <a:ext uri="{9D8B030D-6E8A-4147-A177-3AD203B41FA5}">
                      <a16:colId xmlns:a16="http://schemas.microsoft.com/office/drawing/2014/main" val="4131479805"/>
                    </a:ext>
                  </a:extLst>
                </a:gridCol>
              </a:tblGrid>
              <a:tr h="21189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Base CPP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Minimum APP</a:t>
                      </a:r>
                    </a:p>
                    <a:p>
                      <a:pPr algn="ctr"/>
                      <a:r>
                        <a:rPr lang="en-CA" dirty="0"/>
                        <a:t>Contribution 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Minimum CPP</a:t>
                      </a:r>
                    </a:p>
                    <a:p>
                      <a:pPr algn="ctr"/>
                      <a:r>
                        <a:rPr lang="en-CA" dirty="0"/>
                        <a:t>Contribution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APP Savings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370518"/>
                  </a:ext>
                </a:extLst>
              </a:tr>
              <a:tr h="425922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5.91%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9.54%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3.63%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2612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2027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7.86%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10.08%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2.22%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6406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2060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11.87%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12.01%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0.14%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244230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C97FEE6-FB6E-8DE4-64F8-A9DC3D97C96F}"/>
              </a:ext>
            </a:extLst>
          </p:cNvPr>
          <p:cNvSpPr txBox="1"/>
          <p:nvPr/>
        </p:nvSpPr>
        <p:spPr>
          <a:xfrm>
            <a:off x="543463" y="4710023"/>
            <a:ext cx="112315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Note: Results are assumption dependent. E.G: Fertility, Migration, Mortality, Inflation, Wage Increases</a:t>
            </a:r>
          </a:p>
          <a:p>
            <a:endParaRPr lang="en-CA" dirty="0"/>
          </a:p>
          <a:p>
            <a:r>
              <a:rPr lang="en-CA" dirty="0"/>
              <a:t>Gap between APP and CPP disappears about 2080 largely due to AB age-dependency ratio = Canada</a:t>
            </a:r>
          </a:p>
        </p:txBody>
      </p:sp>
    </p:spTree>
    <p:extLst>
      <p:ext uri="{BB962C8B-B14F-4D97-AF65-F5344CB8AC3E}">
        <p14:creationId xmlns:p14="http://schemas.microsoft.com/office/powerpoint/2010/main" val="14019062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AC234-6BE9-F3B4-05ED-AC2C95683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7. Alberta Pension Plan: Why?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ECB918-92E4-1D4A-00B6-64B638AC5800}"/>
              </a:ext>
            </a:extLst>
          </p:cNvPr>
          <p:cNvSpPr txBox="1"/>
          <p:nvPr/>
        </p:nvSpPr>
        <p:spPr>
          <a:xfrm>
            <a:off x="810000" y="2277376"/>
            <a:ext cx="10464725" cy="4194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Firewall Report: Recommended AB withdrawal from CPP (2001)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Fair Deal Panel: Recommended AB withdrawal from CPP (2020)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(Former Premier) Jason Kenney instructed Treasury Board Staff to study feasibility of Alberta Pension Plan (APP)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Committed to referendum to allow voters to decide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Motivation: Economic or Political?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Government hires actuarial firm (Telus Health/Lifeworks/Morneau Shepell) to review APP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Fraser Institute: Albertans pay 16.8% of CPP Contributions but received only 10.8% of CPP Pensions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CPP is higher cost plan compared to 7 large public sector plans</a:t>
            </a:r>
          </a:p>
        </p:txBody>
      </p:sp>
    </p:spTree>
    <p:extLst>
      <p:ext uri="{BB962C8B-B14F-4D97-AF65-F5344CB8AC3E}">
        <p14:creationId xmlns:p14="http://schemas.microsoft.com/office/powerpoint/2010/main" val="38397834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B7213-E142-BC33-AC5B-6CF2501CE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8. Alberta Pension Plan: How?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E004F4-8C5D-37E6-8ADC-5304777393E8}"/>
              </a:ext>
            </a:extLst>
          </p:cNvPr>
          <p:cNvSpPr txBox="1"/>
          <p:nvPr/>
        </p:nvSpPr>
        <p:spPr>
          <a:xfrm>
            <a:off x="715992" y="2363638"/>
            <a:ext cx="10834778" cy="3779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Jason Kenney: “If conclusion is APP is net benefit, we may proceed with referendum”.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Danielle Smith: Instructed Minister of Finance to provide recommendations (2022)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Canada Pension Plan Legislation: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/>
              <a:t>Alberta may withdraw from CPP if it sets up an equivalent plan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/>
              <a:t>If so, Alberta inherits all liabilities for all benefits earned while working in Alberta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Alberta Pension Protection Act (2023)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/>
              <a:t>Must hold referendum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/>
              <a:t>Government not bound by results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Requires comprehensive and detailed negotiations</a:t>
            </a:r>
          </a:p>
        </p:txBody>
      </p:sp>
    </p:spTree>
    <p:extLst>
      <p:ext uri="{BB962C8B-B14F-4D97-AF65-F5344CB8AC3E}">
        <p14:creationId xmlns:p14="http://schemas.microsoft.com/office/powerpoint/2010/main" val="33599631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1DF67-989B-24DD-8783-DA438C2AE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9. Alberta Pension Plan: Issues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79DAD0-1D4D-C3AD-2199-A10281A834AD}"/>
              </a:ext>
            </a:extLst>
          </p:cNvPr>
          <p:cNvSpPr txBox="1"/>
          <p:nvPr/>
        </p:nvSpPr>
        <p:spPr>
          <a:xfrm>
            <a:off x="724619" y="2303253"/>
            <a:ext cx="105719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How are Alberta CPP liabilities determined?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The key issue – ignored by all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Complicated process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Liabilities for current Albertans who worked elsewhere?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Liabilities for former Albertans who worked in Alberta?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Liabilities and administration for APP pensioners who move outside of Alberta?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Liabilities and administration for CPP pensioners who move to Alberta?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Is proposed lower APP contribution rate sustainable as AB population ages?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CPP vs QPP contribution – 4.95% vs 5.40%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Why is QPP higher? – older population for QPP than CPP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79196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A193C-B234-6E5A-AF6C-64F921B56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9. Alberta Pension Plan: Issues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952688-A2C2-708F-E93F-73588F75D4C7}"/>
              </a:ext>
            </a:extLst>
          </p:cNvPr>
          <p:cNvSpPr txBox="1"/>
          <p:nvPr/>
        </p:nvSpPr>
        <p:spPr>
          <a:xfrm>
            <a:off x="724619" y="2303253"/>
            <a:ext cx="10455215" cy="4610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High costs of transition from CPP to APP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Higher costs of ongoing administration – loss of economies of scale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Who would administer all aspects of APP?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Negotiation of International Agreements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Providers to be selected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Contribution remittances: Canada – CRA </a:t>
            </a:r>
            <a:r>
              <a:rPr lang="en-CA" b="1" dirty="0"/>
              <a:t>or</a:t>
            </a:r>
            <a:r>
              <a:rPr lang="en-CA" dirty="0"/>
              <a:t> Alberta – TRA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Benefit Administrator: Canada – Employment and Social Development Canada </a:t>
            </a:r>
            <a:r>
              <a:rPr lang="en-CA" b="1" dirty="0"/>
              <a:t>or</a:t>
            </a:r>
            <a:r>
              <a:rPr lang="en-CA" dirty="0"/>
              <a:t> Alberta: Alberta Pension Services Corporation </a:t>
            </a:r>
            <a:r>
              <a:rPr lang="en-CA" b="1" dirty="0"/>
              <a:t>or </a:t>
            </a:r>
            <a:r>
              <a:rPr lang="en-CA" dirty="0"/>
              <a:t>new AB public sector provider </a:t>
            </a:r>
            <a:r>
              <a:rPr lang="en-CA" b="1" dirty="0"/>
              <a:t>or </a:t>
            </a:r>
            <a:r>
              <a:rPr lang="en-CA" dirty="0"/>
              <a:t>new private sector provider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Actuary: Canada – Office of Chief Actuary </a:t>
            </a:r>
            <a:r>
              <a:rPr lang="en-CA" b="1" dirty="0"/>
              <a:t>or</a:t>
            </a:r>
            <a:r>
              <a:rPr lang="en-CA" dirty="0"/>
              <a:t> Alberta Public </a:t>
            </a:r>
            <a:r>
              <a:rPr lang="en-CA" b="1" dirty="0"/>
              <a:t>or</a:t>
            </a:r>
            <a:r>
              <a:rPr lang="en-CA" dirty="0"/>
              <a:t> Private sector actuary firm/agency</a:t>
            </a:r>
          </a:p>
        </p:txBody>
      </p:sp>
    </p:spTree>
    <p:extLst>
      <p:ext uri="{BB962C8B-B14F-4D97-AF65-F5344CB8AC3E}">
        <p14:creationId xmlns:p14="http://schemas.microsoft.com/office/powerpoint/2010/main" val="17246821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E0C3A-6F7B-A5A0-11C5-732905D0F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9. Alberta Pension Plan: Issues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38E936-24FC-1BB2-53C9-A51C59041E99}"/>
              </a:ext>
            </a:extLst>
          </p:cNvPr>
          <p:cNvSpPr txBox="1"/>
          <p:nvPr/>
        </p:nvSpPr>
        <p:spPr>
          <a:xfrm>
            <a:off x="724619" y="2303253"/>
            <a:ext cx="10455215" cy="4194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Investment Manager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10-year returns: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 err="1"/>
              <a:t>AIMCo</a:t>
            </a:r>
            <a:r>
              <a:rPr lang="en-CA" dirty="0"/>
              <a:t>: 7.1%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/>
              <a:t>CDPQ: 8.3%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/>
              <a:t>CPPIB: 10.0%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Contrast single role of CPPIB vs dual roles for CDPQ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Conflict between investment in “Alberta” vs fiduciary obligation to fund pensions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Premier has now confirmed only role is funding pensions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dirty="0"/>
              <a:t>Options: remain with CPPIB </a:t>
            </a:r>
            <a:r>
              <a:rPr lang="en-CA" b="1" dirty="0"/>
              <a:t>or</a:t>
            </a:r>
            <a:r>
              <a:rPr lang="en-CA" dirty="0"/>
              <a:t> move APP to </a:t>
            </a:r>
            <a:r>
              <a:rPr lang="en-CA" dirty="0" err="1"/>
              <a:t>AIMCo</a:t>
            </a:r>
            <a:r>
              <a:rPr lang="en-CA" dirty="0"/>
              <a:t> </a:t>
            </a:r>
            <a:r>
              <a:rPr lang="en-CA" b="1" dirty="0"/>
              <a:t>or</a:t>
            </a:r>
            <a:r>
              <a:rPr lang="en-CA" dirty="0"/>
              <a:t> create new AB public sector agency </a:t>
            </a:r>
            <a:r>
              <a:rPr lang="en-CA" b="1" dirty="0"/>
              <a:t>or </a:t>
            </a:r>
            <a:r>
              <a:rPr lang="en-CA" dirty="0"/>
              <a:t>hire private sector managers</a:t>
            </a:r>
          </a:p>
        </p:txBody>
      </p:sp>
    </p:spTree>
    <p:extLst>
      <p:ext uri="{BB962C8B-B14F-4D97-AF65-F5344CB8AC3E}">
        <p14:creationId xmlns:p14="http://schemas.microsoft.com/office/powerpoint/2010/main" val="39974515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8EE457FF-670E-4EC1-ACD4-1173DA9A7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6="http://schemas.microsoft.com/office/drawing/2014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E1A87F-35C5-5B47-CFA4-C53CA1F1A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Outline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27BCAF-09D0-EC35-21F0-DFDEF5E59D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08067" y="498759"/>
            <a:ext cx="5657459" cy="6493164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568325" indent="-555625">
              <a:buFont typeface="+mj-lt"/>
              <a:buAutoNum type="arabicPeriod"/>
              <a:tabLst>
                <a:tab pos="568325" algn="l"/>
                <a:tab pos="568960" algn="l"/>
              </a:tabLst>
            </a:pPr>
            <a:r>
              <a:rPr lang="en-US" sz="2400" b="1" dirty="0"/>
              <a:t>Pension</a:t>
            </a:r>
            <a:r>
              <a:rPr lang="en-US" sz="2400" b="1" spc="-85" dirty="0"/>
              <a:t> </a:t>
            </a:r>
            <a:r>
              <a:rPr lang="en-US" sz="2400" b="1" dirty="0"/>
              <a:t>Landscape</a:t>
            </a:r>
            <a:r>
              <a:rPr lang="en-US" sz="2400" b="1" spc="-35" dirty="0"/>
              <a:t> </a:t>
            </a:r>
            <a:r>
              <a:rPr lang="en-US" sz="2400" b="1" dirty="0"/>
              <a:t>-</a:t>
            </a:r>
            <a:r>
              <a:rPr lang="en-US" sz="2400" b="1" spc="-75" dirty="0"/>
              <a:t> </a:t>
            </a:r>
            <a:r>
              <a:rPr lang="en-US" sz="2400" b="1" spc="-10" dirty="0"/>
              <a:t>Canada</a:t>
            </a:r>
            <a:endParaRPr lang="en-US" sz="2400" b="1" dirty="0"/>
          </a:p>
          <a:p>
            <a:pPr marL="568325" indent="-555625">
              <a:buFont typeface="+mj-lt"/>
              <a:buAutoNum type="arabicPeriod"/>
              <a:tabLst>
                <a:tab pos="568325" algn="l"/>
                <a:tab pos="568960" algn="l"/>
              </a:tabLst>
            </a:pPr>
            <a:r>
              <a:rPr lang="en-US" sz="2400" b="1" spc="-10" dirty="0"/>
              <a:t>Pensions in Canada - A Timeline</a:t>
            </a:r>
            <a:endParaRPr lang="en-US" sz="2400" b="1" dirty="0"/>
          </a:p>
          <a:p>
            <a:pPr marL="568325" indent="-555625">
              <a:buFont typeface="+mj-lt"/>
              <a:buAutoNum type="arabicPeriod"/>
              <a:tabLst>
                <a:tab pos="568325" algn="l"/>
                <a:tab pos="568960" algn="l"/>
              </a:tabLst>
            </a:pPr>
            <a:r>
              <a:rPr lang="en-US" sz="2400" b="1" dirty="0"/>
              <a:t>Pensions</a:t>
            </a:r>
            <a:r>
              <a:rPr lang="en-US" sz="2400" b="1" spc="-60" dirty="0"/>
              <a:t> </a:t>
            </a:r>
            <a:r>
              <a:rPr lang="en-US" sz="2400" b="1" dirty="0"/>
              <a:t>–</a:t>
            </a:r>
            <a:r>
              <a:rPr lang="en-US" sz="2400" b="1" spc="-50" dirty="0"/>
              <a:t> </a:t>
            </a:r>
            <a:r>
              <a:rPr lang="en-US" sz="2400" b="1" spc="-10" dirty="0"/>
              <a:t>Jurisdiction</a:t>
            </a:r>
            <a:endParaRPr lang="en-US" sz="2400" b="1" dirty="0"/>
          </a:p>
          <a:p>
            <a:pPr marL="568325" indent="-555625">
              <a:buFont typeface="+mj-lt"/>
              <a:buAutoNum type="arabicPeriod"/>
              <a:tabLst>
                <a:tab pos="568325" algn="l"/>
                <a:tab pos="568960" algn="l"/>
              </a:tabLst>
            </a:pPr>
            <a:r>
              <a:rPr lang="en-US" sz="2400" b="1" dirty="0"/>
              <a:t>CPP Opt-Out Provisions</a:t>
            </a:r>
          </a:p>
          <a:p>
            <a:pPr marL="568325" indent="-555625">
              <a:buFont typeface="+mj-lt"/>
              <a:buAutoNum type="arabicPeriod"/>
              <a:tabLst>
                <a:tab pos="568325" algn="l"/>
                <a:tab pos="568960" algn="l"/>
              </a:tabLst>
            </a:pPr>
            <a:r>
              <a:rPr lang="en-US" sz="2400" b="1" dirty="0"/>
              <a:t>Amount of CPP to be Transferred</a:t>
            </a:r>
          </a:p>
          <a:p>
            <a:pPr marL="568325" indent="-555625">
              <a:buFont typeface="+mj-lt"/>
              <a:buAutoNum type="arabicPeriod"/>
              <a:tabLst>
                <a:tab pos="568325" algn="l"/>
                <a:tab pos="568960" algn="l"/>
              </a:tabLst>
            </a:pPr>
            <a:r>
              <a:rPr lang="en-US" sz="2400" b="1" dirty="0"/>
              <a:t>Impact on Contribution Rates</a:t>
            </a:r>
          </a:p>
          <a:p>
            <a:pPr marL="568325" indent="-555625">
              <a:buFont typeface="+mj-lt"/>
              <a:buAutoNum type="arabicPeriod"/>
              <a:tabLst>
                <a:tab pos="568325" algn="l"/>
                <a:tab pos="568960" algn="l"/>
              </a:tabLst>
            </a:pPr>
            <a:r>
              <a:rPr lang="en-US" sz="2400" b="1" dirty="0"/>
              <a:t>Alberta Pension Plan: Why?</a:t>
            </a:r>
          </a:p>
          <a:p>
            <a:pPr marL="568325" indent="-555625">
              <a:buFont typeface="+mj-lt"/>
              <a:buAutoNum type="arabicPeriod"/>
              <a:tabLst>
                <a:tab pos="568325" algn="l"/>
                <a:tab pos="568960" algn="l"/>
              </a:tabLst>
            </a:pPr>
            <a:r>
              <a:rPr lang="en-US" sz="2400" b="1" dirty="0"/>
              <a:t>Alberta Pension Plan: How?</a:t>
            </a:r>
          </a:p>
          <a:p>
            <a:pPr marL="568325" indent="-555625">
              <a:buFont typeface="+mj-lt"/>
              <a:buAutoNum type="arabicPeriod"/>
              <a:tabLst>
                <a:tab pos="568325" algn="l"/>
                <a:tab pos="568960" algn="l"/>
              </a:tabLst>
            </a:pPr>
            <a:r>
              <a:rPr lang="en-US" sz="2400" b="1" dirty="0"/>
              <a:t>Alberta Pension Plan: Issues</a:t>
            </a:r>
          </a:p>
          <a:p>
            <a:pPr marL="568325" indent="-555625">
              <a:buFont typeface="+mj-lt"/>
              <a:buAutoNum type="arabicPeriod"/>
              <a:tabLst>
                <a:tab pos="568325" algn="l"/>
                <a:tab pos="568960" algn="l"/>
              </a:tabLst>
            </a:pPr>
            <a:r>
              <a:rPr lang="en-US" sz="2400" b="1" dirty="0"/>
              <a:t>Conclusions and Take Aways</a:t>
            </a:r>
          </a:p>
          <a:p>
            <a:pPr marL="568325" indent="-555625">
              <a:tabLst>
                <a:tab pos="568325" algn="l"/>
                <a:tab pos="568960" algn="l"/>
              </a:tabLst>
            </a:pPr>
            <a:endParaRPr lang="en-US" b="1" dirty="0"/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6799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5F395-3CA9-46C9-82EA-BD9D8F8B0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10. Conclusion and Take-Aways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092AD1-C128-0B1B-6950-9575DEBD8519}"/>
              </a:ext>
            </a:extLst>
          </p:cNvPr>
          <p:cNvSpPr txBox="1"/>
          <p:nvPr/>
        </p:nvSpPr>
        <p:spPr>
          <a:xfrm>
            <a:off x="871268" y="2372264"/>
            <a:ext cx="9445924" cy="3917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/>
              <a:t>Alberta Pension Plan:</a:t>
            </a:r>
          </a:p>
          <a:p>
            <a:endParaRPr lang="en-CA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CA" dirty="0"/>
              <a:t>Possible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CA" dirty="0"/>
              <a:t>Complicated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CA" dirty="0"/>
              <a:t>Determine both assets and liabilities to be transferred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CA" dirty="0"/>
              <a:t>Transfer of Risk from large scale CPP to smaller APP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CA" dirty="0"/>
              <a:t>Investment Issues: Who and motivation?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CA" dirty="0"/>
              <a:t>Costs: Up front and ongoing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CA" dirty="0"/>
              <a:t>Referendum: Be careful what answer you get</a:t>
            </a:r>
          </a:p>
          <a:p>
            <a:pPr lvl="1">
              <a:lnSpc>
                <a:spcPct val="150000"/>
              </a:lnSpc>
            </a:pPr>
            <a:r>
              <a:rPr lang="en-CA" dirty="0"/>
              <a:t>E.G.: Ask David Cameron on Brexit</a:t>
            </a:r>
          </a:p>
        </p:txBody>
      </p:sp>
    </p:spTree>
    <p:extLst>
      <p:ext uri="{BB962C8B-B14F-4D97-AF65-F5344CB8AC3E}">
        <p14:creationId xmlns:p14="http://schemas.microsoft.com/office/powerpoint/2010/main" val="33272490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FC4C46E-FC00-A6F0-309C-68333B345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1. Pension Landscape - Canada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F98FD4-1531-9B0B-35B1-B824270F61C7}"/>
              </a:ext>
            </a:extLst>
          </p:cNvPr>
          <p:cNvSpPr txBox="1"/>
          <p:nvPr/>
        </p:nvSpPr>
        <p:spPr>
          <a:xfrm>
            <a:off x="379562" y="2191111"/>
            <a:ext cx="113782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/>
              <a:t> </a:t>
            </a:r>
            <a:r>
              <a:rPr lang="en-CA" b="1" dirty="0"/>
              <a:t># of Pension Plans:</a:t>
            </a:r>
            <a:r>
              <a:rPr lang="en-CA" dirty="0"/>
              <a:t>	</a:t>
            </a:r>
            <a:r>
              <a:rPr lang="en-CA"/>
              <a:t>	16,164 </a:t>
            </a:r>
            <a:r>
              <a:rPr lang="en-CA" dirty="0"/>
              <a:t>(3% decline since 2018)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/>
              <a:t> </a:t>
            </a:r>
            <a:r>
              <a:rPr lang="en-CA" b="1" dirty="0"/>
              <a:t># of Active Members:	</a:t>
            </a:r>
            <a:r>
              <a:rPr lang="en-CA" dirty="0"/>
              <a:t>	6,711,000 (6% increase since 2018)</a:t>
            </a:r>
          </a:p>
          <a:p>
            <a:endParaRPr lang="en-CA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b="1" dirty="0"/>
              <a:t>Decline in Pension Coverage:	</a:t>
            </a:r>
            <a:r>
              <a:rPr lang="en-CA" dirty="0"/>
              <a:t>					</a:t>
            </a:r>
            <a:r>
              <a:rPr lang="en-CA" b="1" dirty="0"/>
              <a:t>1989				2021</a:t>
            </a:r>
          </a:p>
          <a:p>
            <a:endParaRPr lang="en-CA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CA" dirty="0"/>
              <a:t>% of Employed Labour Force					 43%				38%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CA" dirty="0"/>
              <a:t>% of Public Sector Labour Force				 83%				88%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CA" dirty="0"/>
              <a:t>% of Private Sector Labour Force				 31%				</a:t>
            </a:r>
            <a:r>
              <a:rPr lang="en-CA" dirty="0">
                <a:solidFill>
                  <a:srgbClr val="FF0000"/>
                </a:solidFill>
              </a:rPr>
              <a:t>23%	</a:t>
            </a:r>
            <a:r>
              <a:rPr lang="en-CA" dirty="0"/>
              <a:t>		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B5C07E-86B2-56D3-81C3-658214AF3532}"/>
              </a:ext>
            </a:extLst>
          </p:cNvPr>
          <p:cNvSpPr txBox="1"/>
          <p:nvPr/>
        </p:nvSpPr>
        <p:spPr>
          <a:xfrm>
            <a:off x="362303" y="4637452"/>
            <a:ext cx="102136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b="1" dirty="0"/>
              <a:t>Decline in Defined Benefit:	</a:t>
            </a:r>
            <a:r>
              <a:rPr lang="en-CA" dirty="0"/>
              <a:t>					</a:t>
            </a:r>
          </a:p>
          <a:p>
            <a:endParaRPr lang="en-CA" b="1" dirty="0"/>
          </a:p>
          <a:p>
            <a:r>
              <a:rPr lang="en-CA" b="1" dirty="0"/>
              <a:t>	</a:t>
            </a:r>
            <a:r>
              <a:rPr lang="en-CA" dirty="0"/>
              <a:t>Pension Coverage as % of Active Members:</a:t>
            </a:r>
            <a:r>
              <a:rPr lang="en-CA" b="1" dirty="0"/>
              <a:t>		1989				2021</a:t>
            </a:r>
          </a:p>
          <a:p>
            <a:endParaRPr lang="en-CA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CA" dirty="0"/>
              <a:t>% of All Active Members						 90%				68%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CA" dirty="0"/>
              <a:t>% of Public Sector Active Members			 98%				91%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CA" dirty="0"/>
              <a:t>% of Private Sector Active Members			 85%				41%	</a:t>
            </a:r>
          </a:p>
        </p:txBody>
      </p:sp>
    </p:spTree>
    <p:extLst>
      <p:ext uri="{BB962C8B-B14F-4D97-AF65-F5344CB8AC3E}">
        <p14:creationId xmlns:p14="http://schemas.microsoft.com/office/powerpoint/2010/main" val="41021144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2D295-079C-10ED-EC24-313067466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1. Pension Landscape - Canada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FC990A-9CB5-922E-CAC8-6694F8DE5E0E}"/>
              </a:ext>
            </a:extLst>
          </p:cNvPr>
          <p:cNvSpPr txBox="1"/>
          <p:nvPr/>
        </p:nvSpPr>
        <p:spPr>
          <a:xfrm>
            <a:off x="517335" y="2441275"/>
            <a:ext cx="110073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b="1" dirty="0"/>
              <a:t>Private Sector Pension Coverage as % of Employed Labour Force</a:t>
            </a:r>
          </a:p>
          <a:p>
            <a:endParaRPr lang="en-CA" b="1" dirty="0"/>
          </a:p>
          <a:p>
            <a:r>
              <a:rPr lang="en-CA" b="1" dirty="0"/>
              <a:t>														1989				2019</a:t>
            </a:r>
          </a:p>
          <a:p>
            <a:endParaRPr lang="en-CA" b="1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/>
              <a:t>Defined Benefit Plans								 27%				 9%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/>
              <a:t>Defined Contribution Plans						  3%					 8%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/>
              <a:t>Hybrid Plans										  1%					 6%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>
                <a:solidFill>
                  <a:srgbClr val="FFFF00"/>
                </a:solidFill>
              </a:rPr>
              <a:t>Total												31%				       23%	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/>
              <a:t>Group Registered Retirement Savings Plan			12% (</a:t>
            </a:r>
            <a:r>
              <a:rPr lang="en-CA" dirty="0" err="1"/>
              <a:t>est</a:t>
            </a:r>
            <a:r>
              <a:rPr lang="en-CA" dirty="0"/>
              <a:t>)			15%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Grand Total										43%					38%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CA" b="1" dirty="0"/>
          </a:p>
          <a:p>
            <a:endParaRPr lang="en-CA" b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18818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7FBE9-388D-9214-F58E-A4AF32F1D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1. Pension Landscape - Canada</a:t>
            </a:r>
            <a:endParaRPr lang="en-C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9B3EB5-766B-1762-537B-1D258F04185E}"/>
              </a:ext>
            </a:extLst>
          </p:cNvPr>
          <p:cNvSpPr txBox="1"/>
          <p:nvPr/>
        </p:nvSpPr>
        <p:spPr>
          <a:xfrm>
            <a:off x="726713" y="2343454"/>
            <a:ext cx="109728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b="1" dirty="0"/>
              <a:t>Retirement Income Assets								Billions</a:t>
            </a:r>
          </a:p>
          <a:p>
            <a:pPr>
              <a:lnSpc>
                <a:spcPct val="150000"/>
              </a:lnSpc>
            </a:pPr>
            <a:r>
              <a:rPr lang="en-CA" b="1" dirty="0"/>
              <a:t>														$CAD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CA" dirty="0"/>
              <a:t>Canada Pension Plan							   575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CA" dirty="0"/>
              <a:t>Quebec Pension Plan								   107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CA" dirty="0"/>
              <a:t>Total Social Security	(1+2)						   682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CA" dirty="0"/>
              <a:t>Employer Pension Plans						       2,569	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CA" dirty="0"/>
              <a:t>Non- Pension Registered Savings				       1,450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CA" b="1" dirty="0">
                <a:solidFill>
                  <a:srgbClr val="FFFF00"/>
                </a:solidFill>
              </a:rPr>
              <a:t>TOTAL (3+4+5)								       4,701</a:t>
            </a:r>
            <a:r>
              <a:rPr lang="en-CA" b="1" dirty="0"/>
              <a:t>	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6130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11BEE-FF04-66EB-3E8F-DFEF98F80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430" y="447188"/>
            <a:ext cx="11378242" cy="970450"/>
          </a:xfrm>
        </p:spPr>
        <p:txBody>
          <a:bodyPr/>
          <a:lstStyle/>
          <a:p>
            <a:r>
              <a:rPr lang="en-CA" dirty="0"/>
              <a:t>1. The Pension Landscape – Canada Maple 8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CB5DB53-6E59-00AF-AFE9-29AB6ECF36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828532"/>
              </p:ext>
            </p:extLst>
          </p:nvPr>
        </p:nvGraphicFramePr>
        <p:xfrm>
          <a:off x="979056" y="2409921"/>
          <a:ext cx="10390908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9744">
                  <a:extLst>
                    <a:ext uri="{9D8B030D-6E8A-4147-A177-3AD203B41FA5}">
                      <a16:colId xmlns:a16="http://schemas.microsoft.com/office/drawing/2014/main" val="1775976792"/>
                    </a:ext>
                  </a:extLst>
                </a:gridCol>
                <a:gridCol w="3500582">
                  <a:extLst>
                    <a:ext uri="{9D8B030D-6E8A-4147-A177-3AD203B41FA5}">
                      <a16:colId xmlns:a16="http://schemas.microsoft.com/office/drawing/2014/main" val="3319716941"/>
                    </a:ext>
                  </a:extLst>
                </a:gridCol>
                <a:gridCol w="3500582">
                  <a:extLst>
                    <a:ext uri="{9D8B030D-6E8A-4147-A177-3AD203B41FA5}">
                      <a16:colId xmlns:a16="http://schemas.microsoft.com/office/drawing/2014/main" val="20411226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Plan/Fund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Single Plan?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Assets - Billions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979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$CAD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623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1.   CPPIB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522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2.   CDPQ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424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487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3.   OTPP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812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4.   PSP (Canada)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867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5.   BCI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49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6.   </a:t>
                      </a:r>
                      <a:r>
                        <a:rPr lang="en-CA" dirty="0" err="1"/>
                        <a:t>AIMCo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60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7.   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844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8.   HOOPP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366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4076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17B80-FD6C-9C0C-3BCF-0088CC44E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2. Pensions in Canada – A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35F7D-711A-EDDF-1C4A-985DDE3CB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985" y="2133606"/>
            <a:ext cx="11317870" cy="459970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CA" dirty="0">
                <a:latin typeface="+mj-lt"/>
              </a:rPr>
              <a:t>1800’s – Hudson’s Bay Company  -- informal allowance to retired senior staff</a:t>
            </a:r>
          </a:p>
          <a:p>
            <a:pPr>
              <a:lnSpc>
                <a:spcPct val="110000"/>
              </a:lnSpc>
            </a:pPr>
            <a:r>
              <a:rPr lang="en-CA" dirty="0">
                <a:latin typeface="+mj-lt"/>
              </a:rPr>
              <a:t>1874 – Grand Trunk Railway – first formal pension plan in Canada</a:t>
            </a:r>
          </a:p>
          <a:p>
            <a:pPr>
              <a:lnSpc>
                <a:spcPct val="110000"/>
              </a:lnSpc>
            </a:pPr>
            <a:r>
              <a:rPr lang="en-CA" dirty="0">
                <a:latin typeface="+mj-lt"/>
              </a:rPr>
              <a:t>1887- Pension Fund Societies Act</a:t>
            </a:r>
          </a:p>
          <a:p>
            <a:pPr>
              <a:lnSpc>
                <a:spcPct val="110000"/>
              </a:lnSpc>
            </a:pPr>
            <a:r>
              <a:rPr lang="en-CA" dirty="0">
                <a:latin typeface="+mj-lt"/>
              </a:rPr>
              <a:t>1908 – Government Annuities Act</a:t>
            </a:r>
          </a:p>
          <a:p>
            <a:pPr>
              <a:lnSpc>
                <a:spcPct val="110000"/>
              </a:lnSpc>
            </a:pPr>
            <a:r>
              <a:rPr lang="en-CA" dirty="0">
                <a:latin typeface="+mj-lt"/>
              </a:rPr>
              <a:t>1919 – Income Tax Act – employee contributions tax deductible</a:t>
            </a:r>
          </a:p>
          <a:p>
            <a:pPr>
              <a:lnSpc>
                <a:spcPct val="110000"/>
              </a:lnSpc>
            </a:pPr>
            <a:r>
              <a:rPr lang="en-CA" dirty="0">
                <a:latin typeface="+mj-lt"/>
              </a:rPr>
              <a:t>1927 – Old Age Security Act - $20 a month/Means tested/ Age 70/ 20 years residence in Canada</a:t>
            </a:r>
          </a:p>
          <a:p>
            <a:pPr>
              <a:lnSpc>
                <a:spcPct val="110000"/>
              </a:lnSpc>
            </a:pPr>
            <a:r>
              <a:rPr lang="en-CA" dirty="0">
                <a:latin typeface="+mj-lt"/>
              </a:rPr>
              <a:t>1951 - Amendment to British North America Act to allow federal government to pay pensions</a:t>
            </a:r>
          </a:p>
          <a:p>
            <a:pPr>
              <a:lnSpc>
                <a:spcPct val="110000"/>
              </a:lnSpc>
            </a:pPr>
            <a:r>
              <a:rPr lang="en-CA" dirty="0">
                <a:latin typeface="+mj-lt"/>
              </a:rPr>
              <a:t>1952 – Old Age Security Act - $40 a month/Universal to all over 70</a:t>
            </a:r>
          </a:p>
          <a:p>
            <a:pPr>
              <a:lnSpc>
                <a:spcPct val="110000"/>
              </a:lnSpc>
            </a:pPr>
            <a:r>
              <a:rPr lang="en-CA" dirty="0">
                <a:latin typeface="+mj-lt"/>
              </a:rPr>
              <a:t>1952 - Old Age Assistance Act- $40 a month/Needs tested/ Ages 65-69</a:t>
            </a:r>
          </a:p>
        </p:txBody>
      </p:sp>
    </p:spTree>
    <p:extLst>
      <p:ext uri="{BB962C8B-B14F-4D97-AF65-F5344CB8AC3E}">
        <p14:creationId xmlns:p14="http://schemas.microsoft.com/office/powerpoint/2010/main" val="2183235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1C4C9-4762-0D4E-260A-1CE537B5A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2. Pensions in Canada – A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A6117-C1A9-202A-6A45-F1142FEC4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 	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41C257E-EC1F-C6D1-E2E0-0A559360EB9F}"/>
              </a:ext>
            </a:extLst>
          </p:cNvPr>
          <p:cNvSpPr txBox="1">
            <a:spLocks/>
          </p:cNvSpPr>
          <p:nvPr/>
        </p:nvSpPr>
        <p:spPr>
          <a:xfrm>
            <a:off x="621791" y="2752437"/>
            <a:ext cx="10948415" cy="4488872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en-CA" sz="2300" dirty="0">
                <a:latin typeface="+mj-lt"/>
              </a:rPr>
              <a:t>1966 – Canada Pension Plan/Quebec Pension Plan Introduced – Pay as You Go     		    	 		– CPP/Surplus allocated to provinces at federal bond rates</a:t>
            </a:r>
          </a:p>
          <a:p>
            <a:pPr marL="0" indent="0">
              <a:buNone/>
            </a:pPr>
            <a:r>
              <a:rPr lang="en-CA" sz="2300" dirty="0">
                <a:latin typeface="+mj-lt"/>
              </a:rPr>
              <a:t>	       – Opt-out provisions included</a:t>
            </a:r>
          </a:p>
          <a:p>
            <a:pPr marL="0" indent="0">
              <a:buNone/>
            </a:pPr>
            <a:r>
              <a:rPr lang="en-CA" sz="2300" dirty="0">
                <a:latin typeface="+mj-lt"/>
              </a:rPr>
              <a:t>	       – QPP invested in </a:t>
            </a:r>
            <a:r>
              <a:rPr lang="en-CA" sz="2300" dirty="0" err="1">
                <a:latin typeface="+mj-lt"/>
              </a:rPr>
              <a:t>Caisse</a:t>
            </a:r>
            <a:r>
              <a:rPr lang="en-CA" sz="2300" dirty="0">
                <a:latin typeface="+mj-lt"/>
              </a:rPr>
              <a:t> de Depot et Placement du Quebec: dual mandate – fund</a:t>
            </a:r>
          </a:p>
          <a:p>
            <a:pPr marL="0" indent="0">
              <a:buNone/>
            </a:pPr>
            <a:r>
              <a:rPr lang="en-CA" sz="2300" dirty="0">
                <a:latin typeface="+mj-lt"/>
              </a:rPr>
              <a:t>		   QPP pensions and advance Quebec economy</a:t>
            </a:r>
          </a:p>
          <a:p>
            <a:pPr marL="0" indent="0">
              <a:buNone/>
            </a:pPr>
            <a:r>
              <a:rPr lang="en-CA" sz="2300" dirty="0">
                <a:latin typeface="+mj-lt"/>
              </a:rPr>
              <a:t>		– Changes approved by 2/3 of provinces with 2/3 of population: Ontario veto</a:t>
            </a:r>
          </a:p>
          <a:p>
            <a:r>
              <a:rPr lang="en-CA" sz="2300" dirty="0">
                <a:latin typeface="+mj-lt"/>
              </a:rPr>
              <a:t>1998 – Contribution increase/ Canada Pension Plan Investment Board invests funds </a:t>
            </a:r>
          </a:p>
          <a:p>
            <a:pPr marL="0" indent="0">
              <a:buNone/>
            </a:pPr>
            <a:r>
              <a:rPr lang="en-CA" sz="2300" dirty="0">
                <a:latin typeface="+mj-lt"/>
              </a:rPr>
              <a:t>		 – Stockwell Day raises AB leaving CPP</a:t>
            </a:r>
          </a:p>
          <a:p>
            <a:r>
              <a:rPr lang="en-CA" sz="2300" dirty="0">
                <a:latin typeface="+mj-lt"/>
              </a:rPr>
              <a:t>2016 – CPP expands benefit to 33% of earnings/increase in benefit fully funded </a:t>
            </a:r>
          </a:p>
          <a:p>
            <a:r>
              <a:rPr lang="en-CA" sz="2300" dirty="0">
                <a:latin typeface="+mj-lt"/>
              </a:rPr>
              <a:t>2020 – AB Fair Deal Panel recommends AB leave CPP</a:t>
            </a:r>
          </a:p>
          <a:p>
            <a:r>
              <a:rPr lang="en-CA" sz="2300" dirty="0">
                <a:latin typeface="+mj-lt"/>
              </a:rPr>
              <a:t>2023 – Lifeworks (Morneau) report on APP issued</a:t>
            </a:r>
          </a:p>
          <a:p>
            <a:pPr marL="0" indent="0">
              <a:buNone/>
            </a:pPr>
            <a:r>
              <a:rPr lang="en-CA" sz="2000" dirty="0"/>
              <a:t>		</a:t>
            </a:r>
            <a:r>
              <a:rPr lang="en-CA" sz="1900" dirty="0">
                <a:latin typeface="+mj-lt"/>
              </a:rPr>
              <a:t>	</a:t>
            </a:r>
          </a:p>
          <a:p>
            <a:pPr marL="0" indent="0">
              <a:buNone/>
            </a:pPr>
            <a:endParaRPr lang="en-CA" sz="1900" dirty="0">
              <a:latin typeface="+mj-lt"/>
            </a:endParaRPr>
          </a:p>
          <a:p>
            <a:pPr marL="0" indent="0">
              <a:buNone/>
            </a:pPr>
            <a:endParaRPr lang="en-CA" sz="1900" dirty="0">
              <a:latin typeface="+mj-lt"/>
            </a:endParaRPr>
          </a:p>
          <a:p>
            <a:pPr marL="0" indent="0">
              <a:buNone/>
            </a:pPr>
            <a:endParaRPr lang="en-CA" sz="1900" dirty="0">
              <a:latin typeface="+mj-lt"/>
            </a:endParaRPr>
          </a:p>
          <a:p>
            <a:pPr marL="0" indent="0">
              <a:lnSpc>
                <a:spcPct val="120000"/>
              </a:lnSpc>
              <a:buNone/>
            </a:pPr>
            <a:endParaRPr lang="en-CA" sz="1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269696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E5828-0C48-0EF1-0C1D-2C3F98757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3. Pensions - Jurisdiction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0F7B91-AAE8-3225-0CD3-7D701D1624F8}"/>
              </a:ext>
            </a:extLst>
          </p:cNvPr>
          <p:cNvSpPr txBox="1"/>
          <p:nvPr/>
        </p:nvSpPr>
        <p:spPr>
          <a:xfrm>
            <a:off x="439947" y="2700068"/>
            <a:ext cx="34419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/>
              <a:t>Who has the responsibility to set up the Canada Pension Plan?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BC9DD1-BF14-F6FC-C426-A7D205946EA8}"/>
              </a:ext>
            </a:extLst>
          </p:cNvPr>
          <p:cNvSpPr txBox="1"/>
          <p:nvPr/>
        </p:nvSpPr>
        <p:spPr>
          <a:xfrm>
            <a:off x="439947" y="4140674"/>
            <a:ext cx="31141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/>
              <a:t>Federal Government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/>
              <a:t>Provincial Governments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/>
              <a:t>Both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E95A2B-F736-C0A4-7ABE-AA063AD8C1B2}"/>
              </a:ext>
            </a:extLst>
          </p:cNvPr>
          <p:cNvSpPr txBox="1"/>
          <p:nvPr/>
        </p:nvSpPr>
        <p:spPr>
          <a:xfrm>
            <a:off x="5103745" y="3207899"/>
            <a:ext cx="66483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Constitution Act (British North America Act):</a:t>
            </a:r>
          </a:p>
          <a:p>
            <a:endParaRPr lang="en-CA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/>
              <a:t>Section 92 (13): Property and Civil Rights – Provincial Responsibility (1867)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/>
              <a:t>Section 94A: Allows Federal Government to established “old age pensions” if no provincial act applies (1951)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849836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399</TotalTime>
  <Words>1993</Words>
  <Application>Microsoft Office PowerPoint</Application>
  <PresentationFormat>Widescreen</PresentationFormat>
  <Paragraphs>249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Century Gothic</vt:lpstr>
      <vt:lpstr>Wingdings</vt:lpstr>
      <vt:lpstr>Wingdings 2</vt:lpstr>
      <vt:lpstr>Quotable</vt:lpstr>
      <vt:lpstr> Alberta Pension Plan:   A Great Idea - or Not?</vt:lpstr>
      <vt:lpstr>Outline</vt:lpstr>
      <vt:lpstr>1. Pension Landscape - Canada</vt:lpstr>
      <vt:lpstr>1. Pension Landscape - Canada</vt:lpstr>
      <vt:lpstr>1. Pension Landscape - Canada</vt:lpstr>
      <vt:lpstr>1. The Pension Landscape – Canada Maple 8</vt:lpstr>
      <vt:lpstr>2. Pensions in Canada – A timeline</vt:lpstr>
      <vt:lpstr>2. Pensions in Canada – A timeline</vt:lpstr>
      <vt:lpstr>3. Pensions - Jurisdiction</vt:lpstr>
      <vt:lpstr>4. CPP Opt-Out Provisions</vt:lpstr>
      <vt:lpstr>5. Amount of CPP to be Transferred                          Lifeworks $</vt:lpstr>
      <vt:lpstr>5. Amount of CPP to be Transferred      Alternate Calculations $/Issues</vt:lpstr>
      <vt:lpstr>6. Impact on Contribution Rates – Short Term</vt:lpstr>
      <vt:lpstr>6. Impact on Contribution Rates – Long Term</vt:lpstr>
      <vt:lpstr>7. Alberta Pension Plan: Why?</vt:lpstr>
      <vt:lpstr>8. Alberta Pension Plan: How?</vt:lpstr>
      <vt:lpstr>9. Alberta Pension Plan: Issues</vt:lpstr>
      <vt:lpstr>9. Alberta Pension Plan: Issues</vt:lpstr>
      <vt:lpstr>9. Alberta Pension Plan: Issues</vt:lpstr>
      <vt:lpstr>10. Conclusion and Take-Aways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Alberta Pension Plan:   A Great Idea - or Not?</dc:title>
  <dc:creator>Diana E. Leyte</dc:creator>
  <cp:lastModifiedBy>Paul Owens</cp:lastModifiedBy>
  <cp:revision>2</cp:revision>
  <dcterms:created xsi:type="dcterms:W3CDTF">2024-01-15T20:48:55Z</dcterms:created>
  <dcterms:modified xsi:type="dcterms:W3CDTF">2024-04-05T16:13:31Z</dcterms:modified>
</cp:coreProperties>
</file>