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  <p:sldId id="297" r:id="rId16"/>
    <p:sldId id="298" r:id="rId17"/>
    <p:sldId id="271" r:id="rId18"/>
    <p:sldId id="274" r:id="rId19"/>
    <p:sldId id="275" r:id="rId20"/>
    <p:sldId id="299" r:id="rId21"/>
    <p:sldId id="300" r:id="rId22"/>
    <p:sldId id="302" r:id="rId23"/>
    <p:sldId id="304" r:id="rId24"/>
    <p:sldId id="305" r:id="rId25"/>
    <p:sldId id="307" r:id="rId26"/>
    <p:sldId id="309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71060F-2C9A-448E-9FDA-C968698F036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781D88-007B-49B1-8F7C-F95180472E86}">
      <dgm:prSet/>
      <dgm:spPr/>
      <dgm:t>
        <a:bodyPr/>
        <a:lstStyle/>
        <a:p>
          <a:r>
            <a:rPr lang="en-US" dirty="0"/>
            <a:t>Country		           Canada	                  U.S.</a:t>
          </a:r>
        </a:p>
      </dgm:t>
    </dgm:pt>
    <dgm:pt modelId="{7C3BFD38-E5A7-4A0B-B2CC-CC0792438255}" type="parTrans" cxnId="{F58D046E-F244-4CCD-B6D7-2B7DBF4F9BEB}">
      <dgm:prSet/>
      <dgm:spPr/>
      <dgm:t>
        <a:bodyPr/>
        <a:lstStyle/>
        <a:p>
          <a:endParaRPr lang="en-US"/>
        </a:p>
      </dgm:t>
    </dgm:pt>
    <dgm:pt modelId="{6B19263F-7D6B-4E6A-9F44-D5AD7214FCCD}" type="sibTrans" cxnId="{F58D046E-F244-4CCD-B6D7-2B7DBF4F9BEB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E817651A-BE21-43A5-9A97-C7477315DEF4}">
      <dgm:prSet/>
      <dgm:spPr/>
      <dgm:t>
        <a:bodyPr/>
        <a:lstStyle/>
        <a:p>
          <a:r>
            <a:rPr lang="en-US" dirty="0"/>
            <a:t>Population			                             		       39 Million	         331 Million</a:t>
          </a:r>
        </a:p>
      </dgm:t>
    </dgm:pt>
    <dgm:pt modelId="{A8FCDB3F-2F5D-4F8F-86BE-0121EB8BC228}" type="parTrans" cxnId="{93D76744-4DA7-4FEA-AABB-343BF5A8B113}">
      <dgm:prSet/>
      <dgm:spPr/>
      <dgm:t>
        <a:bodyPr/>
        <a:lstStyle/>
        <a:p>
          <a:endParaRPr lang="en-US"/>
        </a:p>
      </dgm:t>
    </dgm:pt>
    <dgm:pt modelId="{19D28871-E922-425A-AABE-AC19A3702383}" type="sibTrans" cxnId="{93D76744-4DA7-4FEA-AABB-343BF5A8B113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4D77D633-A004-429D-BD39-F45019222222}">
      <dgm:prSet/>
      <dgm:spPr/>
      <dgm:t>
        <a:bodyPr/>
        <a:lstStyle/>
        <a:p>
          <a:r>
            <a:rPr lang="en-US" dirty="0"/>
            <a:t># of Provinces/States 			            		             10		     50</a:t>
          </a:r>
        </a:p>
      </dgm:t>
    </dgm:pt>
    <dgm:pt modelId="{5D857495-7C8B-460B-94B4-13222C34304E}" type="parTrans" cxnId="{14A8B4B2-9AA8-462F-9041-1BB2BA4E76DE}">
      <dgm:prSet/>
      <dgm:spPr/>
      <dgm:t>
        <a:bodyPr/>
        <a:lstStyle/>
        <a:p>
          <a:endParaRPr lang="en-US"/>
        </a:p>
      </dgm:t>
    </dgm:pt>
    <dgm:pt modelId="{90042087-D22B-4426-8413-7BA941BA22A0}" type="sibTrans" cxnId="{14A8B4B2-9AA8-462F-9041-1BB2BA4E76DE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11EFCA2B-97FD-40C5-84B8-E9EA8EACB51A}">
      <dgm:prSet/>
      <dgm:spPr/>
      <dgm:t>
        <a:bodyPr/>
        <a:lstStyle/>
        <a:p>
          <a:r>
            <a:rPr lang="en-US" dirty="0"/>
            <a:t># of Private Sector Pension Acts 	                  	                            10                                    1</a:t>
          </a:r>
        </a:p>
      </dgm:t>
    </dgm:pt>
    <dgm:pt modelId="{346E75CA-4F2F-4A9C-96B8-AEF097A27A58}" type="parTrans" cxnId="{7C4190DB-1493-4650-ACA0-F20D232AB9AB}">
      <dgm:prSet/>
      <dgm:spPr/>
      <dgm:t>
        <a:bodyPr/>
        <a:lstStyle/>
        <a:p>
          <a:endParaRPr lang="en-US"/>
        </a:p>
      </dgm:t>
    </dgm:pt>
    <dgm:pt modelId="{E9219B67-1F9E-4D03-835A-F8C45D57B327}" type="sibTrans" cxnId="{7C4190DB-1493-4650-ACA0-F20D232AB9AB}">
      <dgm:prSet/>
      <dgm:spPr/>
      <dgm:t>
        <a:bodyPr/>
        <a:lstStyle/>
        <a:p>
          <a:endParaRPr lang="en-US"/>
        </a:p>
      </dgm:t>
    </dgm:pt>
    <dgm:pt modelId="{A3592DB9-3884-4E04-BC89-328CB70F0A65}" type="pres">
      <dgm:prSet presAssocID="{DD71060F-2C9A-448E-9FDA-C968698F036C}" presName="outerComposite" presStyleCnt="0">
        <dgm:presLayoutVars>
          <dgm:chMax val="5"/>
          <dgm:dir/>
          <dgm:resizeHandles val="exact"/>
        </dgm:presLayoutVars>
      </dgm:prSet>
      <dgm:spPr/>
    </dgm:pt>
    <dgm:pt modelId="{8460E9A5-64A6-4239-8305-3A2F5B1FF064}" type="pres">
      <dgm:prSet presAssocID="{DD71060F-2C9A-448E-9FDA-C968698F036C}" presName="dummyMaxCanvas" presStyleCnt="0">
        <dgm:presLayoutVars/>
      </dgm:prSet>
      <dgm:spPr/>
    </dgm:pt>
    <dgm:pt modelId="{2692989F-9F35-4FF5-8C04-D91F68A43771}" type="pres">
      <dgm:prSet presAssocID="{DD71060F-2C9A-448E-9FDA-C968698F036C}" presName="FourNodes_1" presStyleLbl="node1" presStyleIdx="0" presStyleCnt="4" custLinFactNeighborX="123">
        <dgm:presLayoutVars>
          <dgm:bulletEnabled val="1"/>
        </dgm:presLayoutVars>
      </dgm:prSet>
      <dgm:spPr/>
    </dgm:pt>
    <dgm:pt modelId="{0FD8B5F6-2A9E-498D-A169-BCDFCEEFE344}" type="pres">
      <dgm:prSet presAssocID="{DD71060F-2C9A-448E-9FDA-C968698F036C}" presName="FourNodes_2" presStyleLbl="node1" presStyleIdx="1" presStyleCnt="4" custLinFactNeighborX="-8375" custLinFactNeighborY="-5821">
        <dgm:presLayoutVars>
          <dgm:bulletEnabled val="1"/>
        </dgm:presLayoutVars>
      </dgm:prSet>
      <dgm:spPr/>
    </dgm:pt>
    <dgm:pt modelId="{BBAD956E-992D-41DE-812B-E9FD71A946D8}" type="pres">
      <dgm:prSet presAssocID="{DD71060F-2C9A-448E-9FDA-C968698F036C}" presName="FourNodes_3" presStyleLbl="node1" presStyleIdx="2" presStyleCnt="4" custLinFactNeighborX="-16625" custLinFactNeighborY="-3429">
        <dgm:presLayoutVars>
          <dgm:bulletEnabled val="1"/>
        </dgm:presLayoutVars>
      </dgm:prSet>
      <dgm:spPr/>
    </dgm:pt>
    <dgm:pt modelId="{3392DBBE-BA19-4307-A345-C0C9657730B8}" type="pres">
      <dgm:prSet presAssocID="{DD71060F-2C9A-448E-9FDA-C968698F036C}" presName="FourNodes_4" presStyleLbl="node1" presStyleIdx="3" presStyleCnt="4" custLinFactNeighborX="-25000" custLinFactNeighborY="-3881">
        <dgm:presLayoutVars>
          <dgm:bulletEnabled val="1"/>
        </dgm:presLayoutVars>
      </dgm:prSet>
      <dgm:spPr/>
    </dgm:pt>
    <dgm:pt modelId="{C25DB5E9-D963-4A14-BCD4-16E3D2F8DE69}" type="pres">
      <dgm:prSet presAssocID="{DD71060F-2C9A-448E-9FDA-C968698F036C}" presName="FourConn_1-2" presStyleLbl="fgAccFollowNode1" presStyleIdx="0" presStyleCnt="3" custScaleX="117278" custScaleY="95097" custLinFactX="-300000" custLinFactNeighborX="-385091" custLinFactNeighborY="-20271">
        <dgm:presLayoutVars>
          <dgm:bulletEnabled val="1"/>
        </dgm:presLayoutVars>
      </dgm:prSet>
      <dgm:spPr/>
    </dgm:pt>
    <dgm:pt modelId="{AC99AD83-E72C-4D36-8AD2-EF285A349248}" type="pres">
      <dgm:prSet presAssocID="{DD71060F-2C9A-448E-9FDA-C968698F036C}" presName="FourConn_2-3" presStyleLbl="fgAccFollowNode1" presStyleIdx="1" presStyleCnt="3" custScaleX="109151" custLinFactX="-183594" custLinFactY="-99321" custLinFactNeighborX="-200000" custLinFactNeighborY="-100000">
        <dgm:presLayoutVars>
          <dgm:bulletEnabled val="1"/>
        </dgm:presLayoutVars>
      </dgm:prSet>
      <dgm:spPr/>
    </dgm:pt>
    <dgm:pt modelId="{908C5060-620E-484D-8261-950EBC18468C}" type="pres">
      <dgm:prSet presAssocID="{DD71060F-2C9A-448E-9FDA-C968698F036C}" presName="FourConn_3-4" presStyleLbl="fgAccFollowNode1" presStyleIdx="2" presStyleCnt="3" custLinFactNeighborX="4478" custLinFactNeighborY="1493">
        <dgm:presLayoutVars>
          <dgm:bulletEnabled val="1"/>
        </dgm:presLayoutVars>
      </dgm:prSet>
      <dgm:spPr/>
    </dgm:pt>
    <dgm:pt modelId="{AED16BB7-38A3-4A91-A403-871AA6B3E51F}" type="pres">
      <dgm:prSet presAssocID="{DD71060F-2C9A-448E-9FDA-C968698F036C}" presName="FourNodes_1_text" presStyleLbl="node1" presStyleIdx="3" presStyleCnt="4">
        <dgm:presLayoutVars>
          <dgm:bulletEnabled val="1"/>
        </dgm:presLayoutVars>
      </dgm:prSet>
      <dgm:spPr/>
    </dgm:pt>
    <dgm:pt modelId="{4DAA15E6-735A-42F1-B630-C4E5A375C377}" type="pres">
      <dgm:prSet presAssocID="{DD71060F-2C9A-448E-9FDA-C968698F036C}" presName="FourNodes_2_text" presStyleLbl="node1" presStyleIdx="3" presStyleCnt="4">
        <dgm:presLayoutVars>
          <dgm:bulletEnabled val="1"/>
        </dgm:presLayoutVars>
      </dgm:prSet>
      <dgm:spPr/>
    </dgm:pt>
    <dgm:pt modelId="{4441EF43-D64E-4C79-B3E1-8AF171501E10}" type="pres">
      <dgm:prSet presAssocID="{DD71060F-2C9A-448E-9FDA-C968698F036C}" presName="FourNodes_3_text" presStyleLbl="node1" presStyleIdx="3" presStyleCnt="4">
        <dgm:presLayoutVars>
          <dgm:bulletEnabled val="1"/>
        </dgm:presLayoutVars>
      </dgm:prSet>
      <dgm:spPr/>
    </dgm:pt>
    <dgm:pt modelId="{6C02EB7B-92B6-4D14-9370-1626F488FB36}" type="pres">
      <dgm:prSet presAssocID="{DD71060F-2C9A-448E-9FDA-C968698F036C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8D6A101-AFA1-4226-AAFA-39220040E687}" type="presOf" srcId="{6B19263F-7D6B-4E6A-9F44-D5AD7214FCCD}" destId="{C25DB5E9-D963-4A14-BCD4-16E3D2F8DE69}" srcOrd="0" destOrd="0" presId="urn:microsoft.com/office/officeart/2005/8/layout/vProcess5"/>
    <dgm:cxn modelId="{05416710-505F-4FE8-A9DE-853013C51ED6}" type="presOf" srcId="{11EFCA2B-97FD-40C5-84B8-E9EA8EACB51A}" destId="{6C02EB7B-92B6-4D14-9370-1626F488FB36}" srcOrd="1" destOrd="0" presId="urn:microsoft.com/office/officeart/2005/8/layout/vProcess5"/>
    <dgm:cxn modelId="{76412B28-F3F1-42C8-AA41-84501B4AFB27}" type="presOf" srcId="{B3781D88-007B-49B1-8F7C-F95180472E86}" destId="{AED16BB7-38A3-4A91-A403-871AA6B3E51F}" srcOrd="1" destOrd="0" presId="urn:microsoft.com/office/officeart/2005/8/layout/vProcess5"/>
    <dgm:cxn modelId="{4CF7652F-0F0B-4B2F-8015-C3B77AFFC920}" type="presOf" srcId="{4D77D633-A004-429D-BD39-F45019222222}" destId="{4441EF43-D64E-4C79-B3E1-8AF171501E10}" srcOrd="1" destOrd="0" presId="urn:microsoft.com/office/officeart/2005/8/layout/vProcess5"/>
    <dgm:cxn modelId="{782F9F5E-1ABD-43E6-9428-09EAB43EC18B}" type="presOf" srcId="{B3781D88-007B-49B1-8F7C-F95180472E86}" destId="{2692989F-9F35-4FF5-8C04-D91F68A43771}" srcOrd="0" destOrd="0" presId="urn:microsoft.com/office/officeart/2005/8/layout/vProcess5"/>
    <dgm:cxn modelId="{A9220F44-C08E-4A99-B13F-A6A822B17D96}" type="presOf" srcId="{19D28871-E922-425A-AABE-AC19A3702383}" destId="{AC99AD83-E72C-4D36-8AD2-EF285A349248}" srcOrd="0" destOrd="0" presId="urn:microsoft.com/office/officeart/2005/8/layout/vProcess5"/>
    <dgm:cxn modelId="{93D76744-4DA7-4FEA-AABB-343BF5A8B113}" srcId="{DD71060F-2C9A-448E-9FDA-C968698F036C}" destId="{E817651A-BE21-43A5-9A97-C7477315DEF4}" srcOrd="1" destOrd="0" parTransId="{A8FCDB3F-2F5D-4F8F-86BE-0121EB8BC228}" sibTransId="{19D28871-E922-425A-AABE-AC19A3702383}"/>
    <dgm:cxn modelId="{E9DFF26B-01EC-495D-B4A4-7C64FAECD179}" type="presOf" srcId="{E817651A-BE21-43A5-9A97-C7477315DEF4}" destId="{0FD8B5F6-2A9E-498D-A169-BCDFCEEFE344}" srcOrd="0" destOrd="0" presId="urn:microsoft.com/office/officeart/2005/8/layout/vProcess5"/>
    <dgm:cxn modelId="{937CDF4D-E5ED-491B-AE57-099B03756810}" type="presOf" srcId="{90042087-D22B-4426-8413-7BA941BA22A0}" destId="{908C5060-620E-484D-8261-950EBC18468C}" srcOrd="0" destOrd="0" presId="urn:microsoft.com/office/officeart/2005/8/layout/vProcess5"/>
    <dgm:cxn modelId="{F58D046E-F244-4CCD-B6D7-2B7DBF4F9BEB}" srcId="{DD71060F-2C9A-448E-9FDA-C968698F036C}" destId="{B3781D88-007B-49B1-8F7C-F95180472E86}" srcOrd="0" destOrd="0" parTransId="{7C3BFD38-E5A7-4A0B-B2CC-CC0792438255}" sibTransId="{6B19263F-7D6B-4E6A-9F44-D5AD7214FCCD}"/>
    <dgm:cxn modelId="{48299E80-4D11-4246-8761-83DF294188CF}" type="presOf" srcId="{11EFCA2B-97FD-40C5-84B8-E9EA8EACB51A}" destId="{3392DBBE-BA19-4307-A345-C0C9657730B8}" srcOrd="0" destOrd="0" presId="urn:microsoft.com/office/officeart/2005/8/layout/vProcess5"/>
    <dgm:cxn modelId="{EAAF838A-1733-40F4-B4AA-8CC0265C2131}" type="presOf" srcId="{E817651A-BE21-43A5-9A97-C7477315DEF4}" destId="{4DAA15E6-735A-42F1-B630-C4E5A375C377}" srcOrd="1" destOrd="0" presId="urn:microsoft.com/office/officeart/2005/8/layout/vProcess5"/>
    <dgm:cxn modelId="{B2D9A88A-95DB-4F1F-B38B-5C05F4B18BA8}" type="presOf" srcId="{DD71060F-2C9A-448E-9FDA-C968698F036C}" destId="{A3592DB9-3884-4E04-BC89-328CB70F0A65}" srcOrd="0" destOrd="0" presId="urn:microsoft.com/office/officeart/2005/8/layout/vProcess5"/>
    <dgm:cxn modelId="{14A8B4B2-9AA8-462F-9041-1BB2BA4E76DE}" srcId="{DD71060F-2C9A-448E-9FDA-C968698F036C}" destId="{4D77D633-A004-429D-BD39-F45019222222}" srcOrd="2" destOrd="0" parTransId="{5D857495-7C8B-460B-94B4-13222C34304E}" sibTransId="{90042087-D22B-4426-8413-7BA941BA22A0}"/>
    <dgm:cxn modelId="{7C4190DB-1493-4650-ACA0-F20D232AB9AB}" srcId="{DD71060F-2C9A-448E-9FDA-C968698F036C}" destId="{11EFCA2B-97FD-40C5-84B8-E9EA8EACB51A}" srcOrd="3" destOrd="0" parTransId="{346E75CA-4F2F-4A9C-96B8-AEF097A27A58}" sibTransId="{E9219B67-1F9E-4D03-835A-F8C45D57B327}"/>
    <dgm:cxn modelId="{796D7EDF-631E-47B7-ADDE-51047C2E3624}" type="presOf" srcId="{4D77D633-A004-429D-BD39-F45019222222}" destId="{BBAD956E-992D-41DE-812B-E9FD71A946D8}" srcOrd="0" destOrd="0" presId="urn:microsoft.com/office/officeart/2005/8/layout/vProcess5"/>
    <dgm:cxn modelId="{36058625-2A77-4FCB-B448-944030751B72}" type="presParOf" srcId="{A3592DB9-3884-4E04-BC89-328CB70F0A65}" destId="{8460E9A5-64A6-4239-8305-3A2F5B1FF064}" srcOrd="0" destOrd="0" presId="urn:microsoft.com/office/officeart/2005/8/layout/vProcess5"/>
    <dgm:cxn modelId="{8CD209D0-2E7A-4A80-BB98-A7139F5F9C7F}" type="presParOf" srcId="{A3592DB9-3884-4E04-BC89-328CB70F0A65}" destId="{2692989F-9F35-4FF5-8C04-D91F68A43771}" srcOrd="1" destOrd="0" presId="urn:microsoft.com/office/officeart/2005/8/layout/vProcess5"/>
    <dgm:cxn modelId="{641A4276-C868-40C0-B505-2565869E8064}" type="presParOf" srcId="{A3592DB9-3884-4E04-BC89-328CB70F0A65}" destId="{0FD8B5F6-2A9E-498D-A169-BCDFCEEFE344}" srcOrd="2" destOrd="0" presId="urn:microsoft.com/office/officeart/2005/8/layout/vProcess5"/>
    <dgm:cxn modelId="{EAEBE957-4D25-445B-8857-BBE1777145FC}" type="presParOf" srcId="{A3592DB9-3884-4E04-BC89-328CB70F0A65}" destId="{BBAD956E-992D-41DE-812B-E9FD71A946D8}" srcOrd="3" destOrd="0" presId="urn:microsoft.com/office/officeart/2005/8/layout/vProcess5"/>
    <dgm:cxn modelId="{D64D4D78-589C-4BCF-A828-5E88D3EECD6C}" type="presParOf" srcId="{A3592DB9-3884-4E04-BC89-328CB70F0A65}" destId="{3392DBBE-BA19-4307-A345-C0C9657730B8}" srcOrd="4" destOrd="0" presId="urn:microsoft.com/office/officeart/2005/8/layout/vProcess5"/>
    <dgm:cxn modelId="{DF5F64AB-F331-4506-971D-C24D42378AA5}" type="presParOf" srcId="{A3592DB9-3884-4E04-BC89-328CB70F0A65}" destId="{C25DB5E9-D963-4A14-BCD4-16E3D2F8DE69}" srcOrd="5" destOrd="0" presId="urn:microsoft.com/office/officeart/2005/8/layout/vProcess5"/>
    <dgm:cxn modelId="{E6D6100B-FA28-408C-BC3D-C04C8C4177CF}" type="presParOf" srcId="{A3592DB9-3884-4E04-BC89-328CB70F0A65}" destId="{AC99AD83-E72C-4D36-8AD2-EF285A349248}" srcOrd="6" destOrd="0" presId="urn:microsoft.com/office/officeart/2005/8/layout/vProcess5"/>
    <dgm:cxn modelId="{CFA739AC-0567-4414-BEEC-778BC013D66B}" type="presParOf" srcId="{A3592DB9-3884-4E04-BC89-328CB70F0A65}" destId="{908C5060-620E-484D-8261-950EBC18468C}" srcOrd="7" destOrd="0" presId="urn:microsoft.com/office/officeart/2005/8/layout/vProcess5"/>
    <dgm:cxn modelId="{F5112C6D-F7E4-4031-BFD1-C9700421B15C}" type="presParOf" srcId="{A3592DB9-3884-4E04-BC89-328CB70F0A65}" destId="{AED16BB7-38A3-4A91-A403-871AA6B3E51F}" srcOrd="8" destOrd="0" presId="urn:microsoft.com/office/officeart/2005/8/layout/vProcess5"/>
    <dgm:cxn modelId="{B2DEBC3A-BDF6-47BF-88EC-00BE10CA015C}" type="presParOf" srcId="{A3592DB9-3884-4E04-BC89-328CB70F0A65}" destId="{4DAA15E6-735A-42F1-B630-C4E5A375C377}" srcOrd="9" destOrd="0" presId="urn:microsoft.com/office/officeart/2005/8/layout/vProcess5"/>
    <dgm:cxn modelId="{A67B71E8-48F7-425D-8DD5-5A7E5FC9DE81}" type="presParOf" srcId="{A3592DB9-3884-4E04-BC89-328CB70F0A65}" destId="{4441EF43-D64E-4C79-B3E1-8AF171501E10}" srcOrd="10" destOrd="0" presId="urn:microsoft.com/office/officeart/2005/8/layout/vProcess5"/>
    <dgm:cxn modelId="{594DF3F4-16BE-4B1D-BA49-3B7730F05090}" type="presParOf" srcId="{A3592DB9-3884-4E04-BC89-328CB70F0A65}" destId="{6C02EB7B-92B6-4D14-9370-1626F488FB3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426E7C-3268-45C3-ACBA-6661880AB8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5B72D8-351B-4CA0-9613-C140A7BC272C}">
      <dgm:prSet custT="1"/>
      <dgm:spPr/>
      <dgm:t>
        <a:bodyPr/>
        <a:lstStyle/>
        <a:p>
          <a:r>
            <a:rPr lang="en-US" sz="2000" dirty="0">
              <a:latin typeface="Atlanta" panose="020B0502020202020204" pitchFamily="34" charset="0"/>
            </a:rPr>
            <a:t>“ I can live off CPP and OAS”</a:t>
          </a:r>
        </a:p>
      </dgm:t>
    </dgm:pt>
    <dgm:pt modelId="{D5A55F9E-E92E-46B0-8748-E68C4ED8DEC3}" type="parTrans" cxnId="{D0B978AE-7DB8-4CD8-ACAB-600B0D8172AB}">
      <dgm:prSet/>
      <dgm:spPr/>
      <dgm:t>
        <a:bodyPr/>
        <a:lstStyle/>
        <a:p>
          <a:endParaRPr lang="en-US"/>
        </a:p>
      </dgm:t>
    </dgm:pt>
    <dgm:pt modelId="{16774AC6-328D-4A88-B2A4-ABB9252E6DD2}" type="sibTrans" cxnId="{D0B978AE-7DB8-4CD8-ACAB-600B0D8172AB}">
      <dgm:prSet/>
      <dgm:spPr/>
      <dgm:t>
        <a:bodyPr/>
        <a:lstStyle/>
        <a:p>
          <a:endParaRPr lang="en-US"/>
        </a:p>
      </dgm:t>
    </dgm:pt>
    <dgm:pt modelId="{5018634B-016B-4968-BC80-7EF8F87C550E}">
      <dgm:prSet custT="1"/>
      <dgm:spPr/>
      <dgm:t>
        <a:bodyPr/>
        <a:lstStyle/>
        <a:p>
          <a:r>
            <a:rPr lang="en-US" sz="2000" dirty="0">
              <a:latin typeface="Atlanta" panose="020B0502020202020204" pitchFamily="34" charset="0"/>
            </a:rPr>
            <a:t>Canada Pension Plan - 25%-33% of earnings up to Year’s Maximum Pensionable Earnings [YMPE] of $66,600</a:t>
          </a:r>
        </a:p>
      </dgm:t>
    </dgm:pt>
    <dgm:pt modelId="{B596079D-B45A-4EB6-8B0C-FFCCFC96EBBA}" type="parTrans" cxnId="{3C6F39BC-CAE3-4381-A1DA-4486EE70BB6F}">
      <dgm:prSet/>
      <dgm:spPr/>
      <dgm:t>
        <a:bodyPr/>
        <a:lstStyle/>
        <a:p>
          <a:endParaRPr lang="en-US"/>
        </a:p>
      </dgm:t>
    </dgm:pt>
    <dgm:pt modelId="{46F3F144-DBA7-465A-94BF-326213C3DF4E}" type="sibTrans" cxnId="{3C6F39BC-CAE3-4381-A1DA-4486EE70BB6F}">
      <dgm:prSet/>
      <dgm:spPr/>
      <dgm:t>
        <a:bodyPr/>
        <a:lstStyle/>
        <a:p>
          <a:endParaRPr lang="en-US"/>
        </a:p>
      </dgm:t>
    </dgm:pt>
    <dgm:pt modelId="{5E6702A4-1289-4DB6-944D-ED148202BA58}">
      <dgm:prSet custT="1"/>
      <dgm:spPr/>
      <dgm:t>
        <a:bodyPr/>
        <a:lstStyle/>
        <a:p>
          <a:r>
            <a:rPr lang="en-US" sz="2000" dirty="0">
              <a:latin typeface="Atlanta" panose="020B0502020202020204" pitchFamily="34" charset="0"/>
            </a:rPr>
            <a:t>Old Age Security - flat amount [ “clawed back for high income”]</a:t>
          </a:r>
        </a:p>
      </dgm:t>
    </dgm:pt>
    <dgm:pt modelId="{0C93A3D1-2F97-4BE0-90D5-C833370F2CCF}" type="parTrans" cxnId="{8BB7A5F8-A11B-4454-BBF5-2025131536F0}">
      <dgm:prSet/>
      <dgm:spPr/>
      <dgm:t>
        <a:bodyPr/>
        <a:lstStyle/>
        <a:p>
          <a:endParaRPr lang="en-US"/>
        </a:p>
      </dgm:t>
    </dgm:pt>
    <dgm:pt modelId="{55AF9879-7F3C-4D09-9F2E-8F1716B28950}" type="sibTrans" cxnId="{8BB7A5F8-A11B-4454-BBF5-2025131536F0}">
      <dgm:prSet/>
      <dgm:spPr/>
      <dgm:t>
        <a:bodyPr/>
        <a:lstStyle/>
        <a:p>
          <a:endParaRPr lang="en-US"/>
        </a:p>
      </dgm:t>
    </dgm:pt>
    <dgm:pt modelId="{799E75AB-D1C5-4F3A-9080-54E5D5B0945E}">
      <dgm:prSet custT="1"/>
      <dgm:spPr/>
      <dgm:t>
        <a:bodyPr/>
        <a:lstStyle/>
        <a:p>
          <a:r>
            <a:rPr lang="en-US" sz="2000" dirty="0">
              <a:latin typeface="Atlanta" panose="020B0502020202020204" pitchFamily="34" charset="0"/>
            </a:rPr>
            <a:t>Guaranteed Income Supplement [GIS] – income based supplement</a:t>
          </a:r>
        </a:p>
      </dgm:t>
    </dgm:pt>
    <dgm:pt modelId="{406A4525-09D0-440C-9B2F-5CCE88236F6D}" type="parTrans" cxnId="{3A70AB4F-1596-49DF-A02B-D93B8623720A}">
      <dgm:prSet/>
      <dgm:spPr/>
      <dgm:t>
        <a:bodyPr/>
        <a:lstStyle/>
        <a:p>
          <a:endParaRPr lang="en-US"/>
        </a:p>
      </dgm:t>
    </dgm:pt>
    <dgm:pt modelId="{D1CA48EE-E86B-4E6A-BA5F-29FEAFFCF2A2}" type="sibTrans" cxnId="{3A70AB4F-1596-49DF-A02B-D93B8623720A}">
      <dgm:prSet/>
      <dgm:spPr/>
      <dgm:t>
        <a:bodyPr/>
        <a:lstStyle/>
        <a:p>
          <a:endParaRPr lang="en-US"/>
        </a:p>
      </dgm:t>
    </dgm:pt>
    <dgm:pt modelId="{29E35CBE-CDFA-4109-80A2-C188AFC7046B}" type="pres">
      <dgm:prSet presAssocID="{46426E7C-3268-45C3-ACBA-6661880AB8A9}" presName="linear" presStyleCnt="0">
        <dgm:presLayoutVars>
          <dgm:animLvl val="lvl"/>
          <dgm:resizeHandles val="exact"/>
        </dgm:presLayoutVars>
      </dgm:prSet>
      <dgm:spPr/>
    </dgm:pt>
    <dgm:pt modelId="{7655EE42-E965-4662-AF91-574218761312}" type="pres">
      <dgm:prSet presAssocID="{485B72D8-351B-4CA0-9613-C140A7BC272C}" presName="parentText" presStyleLbl="node1" presStyleIdx="0" presStyleCnt="4" custLinFactY="-77561" custLinFactNeighborY="-100000">
        <dgm:presLayoutVars>
          <dgm:chMax val="0"/>
          <dgm:bulletEnabled val="1"/>
        </dgm:presLayoutVars>
      </dgm:prSet>
      <dgm:spPr/>
    </dgm:pt>
    <dgm:pt modelId="{86479428-5FBE-44CD-950E-0772972ABA32}" type="pres">
      <dgm:prSet presAssocID="{16774AC6-328D-4A88-B2A4-ABB9252E6DD2}" presName="spacer" presStyleCnt="0"/>
      <dgm:spPr/>
    </dgm:pt>
    <dgm:pt modelId="{F49D308C-77FC-4071-9ABA-0B2552FD81D6}" type="pres">
      <dgm:prSet presAssocID="{5018634B-016B-4968-BC80-7EF8F87C550E}" presName="parentText" presStyleLbl="node1" presStyleIdx="1" presStyleCnt="4" custScaleY="159120" custLinFactNeighborY="-8388">
        <dgm:presLayoutVars>
          <dgm:chMax val="0"/>
          <dgm:bulletEnabled val="1"/>
        </dgm:presLayoutVars>
      </dgm:prSet>
      <dgm:spPr/>
    </dgm:pt>
    <dgm:pt modelId="{31A08499-C339-4A67-BE96-217CCA655F9E}" type="pres">
      <dgm:prSet presAssocID="{46F3F144-DBA7-465A-94BF-326213C3DF4E}" presName="spacer" presStyleCnt="0"/>
      <dgm:spPr/>
    </dgm:pt>
    <dgm:pt modelId="{4878F942-9F73-4EED-9882-839A1BA0565B}" type="pres">
      <dgm:prSet presAssocID="{5E6702A4-1289-4DB6-944D-ED148202BA58}" presName="parentText" presStyleLbl="node1" presStyleIdx="2" presStyleCnt="4" custLinFactNeighborY="734">
        <dgm:presLayoutVars>
          <dgm:chMax val="0"/>
          <dgm:bulletEnabled val="1"/>
        </dgm:presLayoutVars>
      </dgm:prSet>
      <dgm:spPr/>
    </dgm:pt>
    <dgm:pt modelId="{D096F497-95B9-4DD7-8DB3-BD21C9002230}" type="pres">
      <dgm:prSet presAssocID="{55AF9879-7F3C-4D09-9F2E-8F1716B28950}" presName="spacer" presStyleCnt="0"/>
      <dgm:spPr/>
    </dgm:pt>
    <dgm:pt modelId="{4F5E9E86-D313-4961-9C6C-EBD1FB1BB246}" type="pres">
      <dgm:prSet presAssocID="{799E75AB-D1C5-4F3A-9080-54E5D5B0945E}" presName="parentText" presStyleLbl="node1" presStyleIdx="3" presStyleCnt="4" custLinFactNeighborY="24371">
        <dgm:presLayoutVars>
          <dgm:chMax val="0"/>
          <dgm:bulletEnabled val="1"/>
        </dgm:presLayoutVars>
      </dgm:prSet>
      <dgm:spPr/>
    </dgm:pt>
  </dgm:ptLst>
  <dgm:cxnLst>
    <dgm:cxn modelId="{1AE34C2F-2298-467E-B44D-81F59679EA12}" type="presOf" srcId="{799E75AB-D1C5-4F3A-9080-54E5D5B0945E}" destId="{4F5E9E86-D313-4961-9C6C-EBD1FB1BB246}" srcOrd="0" destOrd="0" presId="urn:microsoft.com/office/officeart/2005/8/layout/vList2"/>
    <dgm:cxn modelId="{CE8C4F3C-AE49-40E8-AA16-022B9FEB0B5B}" type="presOf" srcId="{5E6702A4-1289-4DB6-944D-ED148202BA58}" destId="{4878F942-9F73-4EED-9882-839A1BA0565B}" srcOrd="0" destOrd="0" presId="urn:microsoft.com/office/officeart/2005/8/layout/vList2"/>
    <dgm:cxn modelId="{3A70AB4F-1596-49DF-A02B-D93B8623720A}" srcId="{46426E7C-3268-45C3-ACBA-6661880AB8A9}" destId="{799E75AB-D1C5-4F3A-9080-54E5D5B0945E}" srcOrd="3" destOrd="0" parTransId="{406A4525-09D0-440C-9B2F-5CCE88236F6D}" sibTransId="{D1CA48EE-E86B-4E6A-BA5F-29FEAFFCF2A2}"/>
    <dgm:cxn modelId="{3AC97E5A-CB54-4603-9558-3F6C3D0093EE}" type="presOf" srcId="{5018634B-016B-4968-BC80-7EF8F87C550E}" destId="{F49D308C-77FC-4071-9ABA-0B2552FD81D6}" srcOrd="0" destOrd="0" presId="urn:microsoft.com/office/officeart/2005/8/layout/vList2"/>
    <dgm:cxn modelId="{D0B978AE-7DB8-4CD8-ACAB-600B0D8172AB}" srcId="{46426E7C-3268-45C3-ACBA-6661880AB8A9}" destId="{485B72D8-351B-4CA0-9613-C140A7BC272C}" srcOrd="0" destOrd="0" parTransId="{D5A55F9E-E92E-46B0-8748-E68C4ED8DEC3}" sibTransId="{16774AC6-328D-4A88-B2A4-ABB9252E6DD2}"/>
    <dgm:cxn modelId="{E9FBCFB9-C3EB-4AAD-B7D0-049AC0AE1F98}" type="presOf" srcId="{46426E7C-3268-45C3-ACBA-6661880AB8A9}" destId="{29E35CBE-CDFA-4109-80A2-C188AFC7046B}" srcOrd="0" destOrd="0" presId="urn:microsoft.com/office/officeart/2005/8/layout/vList2"/>
    <dgm:cxn modelId="{3C6F39BC-CAE3-4381-A1DA-4486EE70BB6F}" srcId="{46426E7C-3268-45C3-ACBA-6661880AB8A9}" destId="{5018634B-016B-4968-BC80-7EF8F87C550E}" srcOrd="1" destOrd="0" parTransId="{B596079D-B45A-4EB6-8B0C-FFCCFC96EBBA}" sibTransId="{46F3F144-DBA7-465A-94BF-326213C3DF4E}"/>
    <dgm:cxn modelId="{F3C4C7D1-83C2-4E7F-8BF4-1145EFB769F7}" type="presOf" srcId="{485B72D8-351B-4CA0-9613-C140A7BC272C}" destId="{7655EE42-E965-4662-AF91-574218761312}" srcOrd="0" destOrd="0" presId="urn:microsoft.com/office/officeart/2005/8/layout/vList2"/>
    <dgm:cxn modelId="{8BB7A5F8-A11B-4454-BBF5-2025131536F0}" srcId="{46426E7C-3268-45C3-ACBA-6661880AB8A9}" destId="{5E6702A4-1289-4DB6-944D-ED148202BA58}" srcOrd="2" destOrd="0" parTransId="{0C93A3D1-2F97-4BE0-90D5-C833370F2CCF}" sibTransId="{55AF9879-7F3C-4D09-9F2E-8F1716B28950}"/>
    <dgm:cxn modelId="{8D81DA0E-411F-4952-9D6C-FE78721966C2}" type="presParOf" srcId="{29E35CBE-CDFA-4109-80A2-C188AFC7046B}" destId="{7655EE42-E965-4662-AF91-574218761312}" srcOrd="0" destOrd="0" presId="urn:microsoft.com/office/officeart/2005/8/layout/vList2"/>
    <dgm:cxn modelId="{FAAF1946-9EBE-4C1D-899C-B458F2627D4E}" type="presParOf" srcId="{29E35CBE-CDFA-4109-80A2-C188AFC7046B}" destId="{86479428-5FBE-44CD-950E-0772972ABA32}" srcOrd="1" destOrd="0" presId="urn:microsoft.com/office/officeart/2005/8/layout/vList2"/>
    <dgm:cxn modelId="{2D9ACABD-CE25-4F58-8E7B-B741F596301A}" type="presParOf" srcId="{29E35CBE-CDFA-4109-80A2-C188AFC7046B}" destId="{F49D308C-77FC-4071-9ABA-0B2552FD81D6}" srcOrd="2" destOrd="0" presId="urn:microsoft.com/office/officeart/2005/8/layout/vList2"/>
    <dgm:cxn modelId="{C952AAD0-4F95-42D8-A557-ED15838DAF3C}" type="presParOf" srcId="{29E35CBE-CDFA-4109-80A2-C188AFC7046B}" destId="{31A08499-C339-4A67-BE96-217CCA655F9E}" srcOrd="3" destOrd="0" presId="urn:microsoft.com/office/officeart/2005/8/layout/vList2"/>
    <dgm:cxn modelId="{8A8409E1-14EB-47DA-A3DA-77A833997881}" type="presParOf" srcId="{29E35CBE-CDFA-4109-80A2-C188AFC7046B}" destId="{4878F942-9F73-4EED-9882-839A1BA0565B}" srcOrd="4" destOrd="0" presId="urn:microsoft.com/office/officeart/2005/8/layout/vList2"/>
    <dgm:cxn modelId="{EE86DABF-C93C-4BD0-A16A-C9C15263AC60}" type="presParOf" srcId="{29E35CBE-CDFA-4109-80A2-C188AFC7046B}" destId="{D096F497-95B9-4DD7-8DB3-BD21C9002230}" srcOrd="5" destOrd="0" presId="urn:microsoft.com/office/officeart/2005/8/layout/vList2"/>
    <dgm:cxn modelId="{35C65C7A-CAD3-4393-B0AB-E110A3D011F7}" type="presParOf" srcId="{29E35CBE-CDFA-4109-80A2-C188AFC7046B}" destId="{4F5E9E86-D313-4961-9C6C-EBD1FB1BB24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426E7C-3268-45C3-ACBA-6661880AB8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5B72D8-351B-4CA0-9613-C140A7BC272C}">
      <dgm:prSet/>
      <dgm:spPr/>
      <dgm:t>
        <a:bodyPr/>
        <a:lstStyle/>
        <a:p>
          <a:r>
            <a:rPr lang="en-US" dirty="0">
              <a:latin typeface="Atlanta" panose="020B0502020202020204" pitchFamily="34" charset="0"/>
            </a:rPr>
            <a:t>“ I can live off CPP and OAS”</a:t>
          </a:r>
        </a:p>
      </dgm:t>
    </dgm:pt>
    <dgm:pt modelId="{D5A55F9E-E92E-46B0-8748-E68C4ED8DEC3}" type="parTrans" cxnId="{D0B978AE-7DB8-4CD8-ACAB-600B0D8172AB}">
      <dgm:prSet/>
      <dgm:spPr/>
      <dgm:t>
        <a:bodyPr/>
        <a:lstStyle/>
        <a:p>
          <a:endParaRPr lang="en-US"/>
        </a:p>
      </dgm:t>
    </dgm:pt>
    <dgm:pt modelId="{16774AC6-328D-4A88-B2A4-ABB9252E6DD2}" type="sibTrans" cxnId="{D0B978AE-7DB8-4CD8-ACAB-600B0D8172AB}">
      <dgm:prSet/>
      <dgm:spPr/>
      <dgm:t>
        <a:bodyPr/>
        <a:lstStyle/>
        <a:p>
          <a:endParaRPr lang="en-US"/>
        </a:p>
      </dgm:t>
    </dgm:pt>
    <dgm:pt modelId="{5018634B-016B-4968-BC80-7EF8F87C550E}">
      <dgm:prSet/>
      <dgm:spPr/>
      <dgm:t>
        <a:bodyPr/>
        <a:lstStyle/>
        <a:p>
          <a:r>
            <a:rPr lang="en-US" dirty="0">
              <a:latin typeface="Atlanta" panose="020B0502020202020204" pitchFamily="34" charset="0"/>
            </a:rPr>
            <a:t>Age:                                                                    </a:t>
          </a:r>
          <a:r>
            <a:rPr lang="en-US" b="0" dirty="0">
              <a:latin typeface="Atlanta" panose="020B0502020202020204" pitchFamily="34" charset="0"/>
            </a:rPr>
            <a:t>60   </a:t>
          </a:r>
          <a:r>
            <a:rPr lang="en-US" dirty="0">
              <a:latin typeface="Atlanta" panose="020B0502020202020204" pitchFamily="34" charset="0"/>
            </a:rPr>
            <a:t>                65                   70</a:t>
          </a:r>
        </a:p>
      </dgm:t>
    </dgm:pt>
    <dgm:pt modelId="{B596079D-B45A-4EB6-8B0C-FFCCFC96EBBA}" type="parTrans" cxnId="{3C6F39BC-CAE3-4381-A1DA-4486EE70BB6F}">
      <dgm:prSet/>
      <dgm:spPr/>
      <dgm:t>
        <a:bodyPr/>
        <a:lstStyle/>
        <a:p>
          <a:endParaRPr lang="en-US"/>
        </a:p>
      </dgm:t>
    </dgm:pt>
    <dgm:pt modelId="{46F3F144-DBA7-465A-94BF-326213C3DF4E}" type="sibTrans" cxnId="{3C6F39BC-CAE3-4381-A1DA-4486EE70BB6F}">
      <dgm:prSet/>
      <dgm:spPr/>
      <dgm:t>
        <a:bodyPr/>
        <a:lstStyle/>
        <a:p>
          <a:endParaRPr lang="en-US"/>
        </a:p>
      </dgm:t>
    </dgm:pt>
    <dgm:pt modelId="{5E6702A4-1289-4DB6-944D-ED148202BA58}">
      <dgm:prSet/>
      <dgm:spPr/>
      <dgm:t>
        <a:bodyPr/>
        <a:lstStyle/>
        <a:p>
          <a:r>
            <a:rPr lang="en-US" dirty="0">
              <a:latin typeface="Atlanta" panose="020B0502020202020204" pitchFamily="34" charset="0"/>
            </a:rPr>
            <a:t>CPP:                                                                $10,034         $15,679          $22,264</a:t>
          </a:r>
        </a:p>
      </dgm:t>
    </dgm:pt>
    <dgm:pt modelId="{0C93A3D1-2F97-4BE0-90D5-C833370F2CCF}" type="parTrans" cxnId="{8BB7A5F8-A11B-4454-BBF5-2025131536F0}">
      <dgm:prSet/>
      <dgm:spPr/>
      <dgm:t>
        <a:bodyPr/>
        <a:lstStyle/>
        <a:p>
          <a:endParaRPr lang="en-US"/>
        </a:p>
      </dgm:t>
    </dgm:pt>
    <dgm:pt modelId="{55AF9879-7F3C-4D09-9F2E-8F1716B28950}" type="sibTrans" cxnId="{8BB7A5F8-A11B-4454-BBF5-2025131536F0}">
      <dgm:prSet/>
      <dgm:spPr/>
      <dgm:t>
        <a:bodyPr/>
        <a:lstStyle/>
        <a:p>
          <a:endParaRPr lang="en-US"/>
        </a:p>
      </dgm:t>
    </dgm:pt>
    <dgm:pt modelId="{799E75AB-D1C5-4F3A-9080-54E5D5B0945E}">
      <dgm:prSet/>
      <dgm:spPr/>
      <dgm:t>
        <a:bodyPr/>
        <a:lstStyle/>
        <a:p>
          <a:r>
            <a:rPr lang="en-US" dirty="0">
              <a:latin typeface="Atlanta" panose="020B0502020202020204" pitchFamily="34" charset="0"/>
            </a:rPr>
            <a:t>OAS:                                                                  N/A              $8,251             $11,221</a:t>
          </a:r>
        </a:p>
      </dgm:t>
    </dgm:pt>
    <dgm:pt modelId="{406A4525-09D0-440C-9B2F-5CCE88236F6D}" type="parTrans" cxnId="{3A70AB4F-1596-49DF-A02B-D93B8623720A}">
      <dgm:prSet/>
      <dgm:spPr/>
      <dgm:t>
        <a:bodyPr/>
        <a:lstStyle/>
        <a:p>
          <a:endParaRPr lang="en-US"/>
        </a:p>
      </dgm:t>
    </dgm:pt>
    <dgm:pt modelId="{D1CA48EE-E86B-4E6A-BA5F-29FEAFFCF2A2}" type="sibTrans" cxnId="{3A70AB4F-1596-49DF-A02B-D93B8623720A}">
      <dgm:prSet/>
      <dgm:spPr/>
      <dgm:t>
        <a:bodyPr/>
        <a:lstStyle/>
        <a:p>
          <a:endParaRPr lang="en-US"/>
        </a:p>
      </dgm:t>
    </dgm:pt>
    <dgm:pt modelId="{14F2736E-3539-438A-B7C2-0CC79B0990DD}">
      <dgm:prSet/>
      <dgm:spPr/>
      <dgm:t>
        <a:bodyPr/>
        <a:lstStyle/>
        <a:p>
          <a:r>
            <a:rPr lang="en-US" dirty="0">
              <a:latin typeface="Atlanta" panose="020B0502020202020204" pitchFamily="34" charset="0"/>
            </a:rPr>
            <a:t>GIS:                                                                   N/A               $2,579              $ 0</a:t>
          </a:r>
        </a:p>
      </dgm:t>
    </dgm:pt>
    <dgm:pt modelId="{71C81539-993E-4A35-B25A-1B23F93F7C87}" type="parTrans" cxnId="{5B48C930-570E-4ED7-8651-B4146D531DCD}">
      <dgm:prSet/>
      <dgm:spPr/>
      <dgm:t>
        <a:bodyPr/>
        <a:lstStyle/>
        <a:p>
          <a:endParaRPr lang="en-US"/>
        </a:p>
      </dgm:t>
    </dgm:pt>
    <dgm:pt modelId="{48DEB41E-E53A-46B6-B602-02A16F784814}" type="sibTrans" cxnId="{5B48C930-570E-4ED7-8651-B4146D531DCD}">
      <dgm:prSet/>
      <dgm:spPr/>
      <dgm:t>
        <a:bodyPr/>
        <a:lstStyle/>
        <a:p>
          <a:endParaRPr lang="en-US"/>
        </a:p>
      </dgm:t>
    </dgm:pt>
    <dgm:pt modelId="{038BC2D1-1571-4FCA-BF9A-2ED06BA37481}">
      <dgm:prSet/>
      <dgm:spPr/>
      <dgm:t>
        <a:bodyPr/>
        <a:lstStyle/>
        <a:p>
          <a:r>
            <a:rPr lang="en-US" dirty="0">
              <a:latin typeface="Atlanta" panose="020B0502020202020204" pitchFamily="34" charset="0"/>
            </a:rPr>
            <a:t>Total:                                                              $10,034         $26,509           $33,485</a:t>
          </a:r>
        </a:p>
      </dgm:t>
    </dgm:pt>
    <dgm:pt modelId="{F60AA3A6-4E39-40E1-95DA-BFD9C9A0AE5B}" type="parTrans" cxnId="{F09C734F-7984-45E4-AEE1-FF0236877945}">
      <dgm:prSet/>
      <dgm:spPr/>
      <dgm:t>
        <a:bodyPr/>
        <a:lstStyle/>
        <a:p>
          <a:endParaRPr lang="en-US"/>
        </a:p>
      </dgm:t>
    </dgm:pt>
    <dgm:pt modelId="{32A14AF4-0904-4CCE-B119-03F6573229E2}" type="sibTrans" cxnId="{F09C734F-7984-45E4-AEE1-FF0236877945}">
      <dgm:prSet/>
      <dgm:spPr/>
      <dgm:t>
        <a:bodyPr/>
        <a:lstStyle/>
        <a:p>
          <a:endParaRPr lang="en-US"/>
        </a:p>
      </dgm:t>
    </dgm:pt>
    <dgm:pt modelId="{697B8DDE-7F2F-4135-B3F6-21BEF2AEEC56}">
      <dgm:prSet/>
      <dgm:spPr/>
      <dgm:t>
        <a:bodyPr/>
        <a:lstStyle/>
        <a:p>
          <a:r>
            <a:rPr lang="en-US" dirty="0">
              <a:latin typeface="Atlanta" panose="020B0502020202020204" pitchFamily="34" charset="0"/>
            </a:rPr>
            <a:t>Income Replacement as % of YMPE:           15%               40%                 50%                            </a:t>
          </a:r>
        </a:p>
      </dgm:t>
    </dgm:pt>
    <dgm:pt modelId="{E9057CB6-8E9C-4AF2-AF75-3961140DED8E}" type="parTrans" cxnId="{9A0A48E3-9256-46B8-8CE2-4A95DE3A79FF}">
      <dgm:prSet/>
      <dgm:spPr/>
      <dgm:t>
        <a:bodyPr/>
        <a:lstStyle/>
        <a:p>
          <a:endParaRPr lang="en-US"/>
        </a:p>
      </dgm:t>
    </dgm:pt>
    <dgm:pt modelId="{61018ED8-38EC-40A1-8831-62A94BEE6619}" type="sibTrans" cxnId="{9A0A48E3-9256-46B8-8CE2-4A95DE3A79FF}">
      <dgm:prSet/>
      <dgm:spPr/>
      <dgm:t>
        <a:bodyPr/>
        <a:lstStyle/>
        <a:p>
          <a:endParaRPr lang="en-US"/>
        </a:p>
      </dgm:t>
    </dgm:pt>
    <dgm:pt modelId="{29E35CBE-CDFA-4109-80A2-C188AFC7046B}" type="pres">
      <dgm:prSet presAssocID="{46426E7C-3268-45C3-ACBA-6661880AB8A9}" presName="linear" presStyleCnt="0">
        <dgm:presLayoutVars>
          <dgm:animLvl val="lvl"/>
          <dgm:resizeHandles val="exact"/>
        </dgm:presLayoutVars>
      </dgm:prSet>
      <dgm:spPr/>
    </dgm:pt>
    <dgm:pt modelId="{7655EE42-E965-4662-AF91-574218761312}" type="pres">
      <dgm:prSet presAssocID="{485B72D8-351B-4CA0-9613-C140A7BC272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6479428-5FBE-44CD-950E-0772972ABA32}" type="pres">
      <dgm:prSet presAssocID="{16774AC6-328D-4A88-B2A4-ABB9252E6DD2}" presName="spacer" presStyleCnt="0"/>
      <dgm:spPr/>
    </dgm:pt>
    <dgm:pt modelId="{F49D308C-77FC-4071-9ABA-0B2552FD81D6}" type="pres">
      <dgm:prSet presAssocID="{5018634B-016B-4968-BC80-7EF8F87C550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1A08499-C339-4A67-BE96-217CCA655F9E}" type="pres">
      <dgm:prSet presAssocID="{46F3F144-DBA7-465A-94BF-326213C3DF4E}" presName="spacer" presStyleCnt="0"/>
      <dgm:spPr/>
    </dgm:pt>
    <dgm:pt modelId="{4878F942-9F73-4EED-9882-839A1BA0565B}" type="pres">
      <dgm:prSet presAssocID="{5E6702A4-1289-4DB6-944D-ED148202BA58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096F497-95B9-4DD7-8DB3-BD21C9002230}" type="pres">
      <dgm:prSet presAssocID="{55AF9879-7F3C-4D09-9F2E-8F1716B28950}" presName="spacer" presStyleCnt="0"/>
      <dgm:spPr/>
    </dgm:pt>
    <dgm:pt modelId="{4F5E9E86-D313-4961-9C6C-EBD1FB1BB246}" type="pres">
      <dgm:prSet presAssocID="{799E75AB-D1C5-4F3A-9080-54E5D5B0945E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F551FAF-6525-485D-A3AF-38011B30EF13}" type="pres">
      <dgm:prSet presAssocID="{D1CA48EE-E86B-4E6A-BA5F-29FEAFFCF2A2}" presName="spacer" presStyleCnt="0"/>
      <dgm:spPr/>
    </dgm:pt>
    <dgm:pt modelId="{887649F1-35BB-4240-AB8C-4343DE199258}" type="pres">
      <dgm:prSet presAssocID="{14F2736E-3539-438A-B7C2-0CC79B0990DD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30C2832-F2F4-4813-8A93-C6711D70F5D8}" type="pres">
      <dgm:prSet presAssocID="{48DEB41E-E53A-46B6-B602-02A16F784814}" presName="spacer" presStyleCnt="0"/>
      <dgm:spPr/>
    </dgm:pt>
    <dgm:pt modelId="{64989114-899B-48DA-AAEF-6D2CA04353AB}" type="pres">
      <dgm:prSet presAssocID="{038BC2D1-1571-4FCA-BF9A-2ED06BA37481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7E90B0AC-4418-4A59-A535-D512C07583C9}" type="pres">
      <dgm:prSet presAssocID="{32A14AF4-0904-4CCE-B119-03F6573229E2}" presName="spacer" presStyleCnt="0"/>
      <dgm:spPr/>
    </dgm:pt>
    <dgm:pt modelId="{75879BD9-071A-4BAE-AF1D-0BBF08A6F198}" type="pres">
      <dgm:prSet presAssocID="{697B8DDE-7F2F-4135-B3F6-21BEF2AEEC56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6EAE2812-F769-4DD2-A2D3-97813159205F}" type="presOf" srcId="{14F2736E-3539-438A-B7C2-0CC79B0990DD}" destId="{887649F1-35BB-4240-AB8C-4343DE199258}" srcOrd="0" destOrd="0" presId="urn:microsoft.com/office/officeart/2005/8/layout/vList2"/>
    <dgm:cxn modelId="{1AE34C2F-2298-467E-B44D-81F59679EA12}" type="presOf" srcId="{799E75AB-D1C5-4F3A-9080-54E5D5B0945E}" destId="{4F5E9E86-D313-4961-9C6C-EBD1FB1BB246}" srcOrd="0" destOrd="0" presId="urn:microsoft.com/office/officeart/2005/8/layout/vList2"/>
    <dgm:cxn modelId="{5B48C930-570E-4ED7-8651-B4146D531DCD}" srcId="{46426E7C-3268-45C3-ACBA-6661880AB8A9}" destId="{14F2736E-3539-438A-B7C2-0CC79B0990DD}" srcOrd="4" destOrd="0" parTransId="{71C81539-993E-4A35-B25A-1B23F93F7C87}" sibTransId="{48DEB41E-E53A-46B6-B602-02A16F784814}"/>
    <dgm:cxn modelId="{CE8C4F3C-AE49-40E8-AA16-022B9FEB0B5B}" type="presOf" srcId="{5E6702A4-1289-4DB6-944D-ED148202BA58}" destId="{4878F942-9F73-4EED-9882-839A1BA0565B}" srcOrd="0" destOrd="0" presId="urn:microsoft.com/office/officeart/2005/8/layout/vList2"/>
    <dgm:cxn modelId="{F09C734F-7984-45E4-AEE1-FF0236877945}" srcId="{46426E7C-3268-45C3-ACBA-6661880AB8A9}" destId="{038BC2D1-1571-4FCA-BF9A-2ED06BA37481}" srcOrd="5" destOrd="0" parTransId="{F60AA3A6-4E39-40E1-95DA-BFD9C9A0AE5B}" sibTransId="{32A14AF4-0904-4CCE-B119-03F6573229E2}"/>
    <dgm:cxn modelId="{3A70AB4F-1596-49DF-A02B-D93B8623720A}" srcId="{46426E7C-3268-45C3-ACBA-6661880AB8A9}" destId="{799E75AB-D1C5-4F3A-9080-54E5D5B0945E}" srcOrd="3" destOrd="0" parTransId="{406A4525-09D0-440C-9B2F-5CCE88236F6D}" sibTransId="{D1CA48EE-E86B-4E6A-BA5F-29FEAFFCF2A2}"/>
    <dgm:cxn modelId="{3AC97E5A-CB54-4603-9558-3F6C3D0093EE}" type="presOf" srcId="{5018634B-016B-4968-BC80-7EF8F87C550E}" destId="{F49D308C-77FC-4071-9ABA-0B2552FD81D6}" srcOrd="0" destOrd="0" presId="urn:microsoft.com/office/officeart/2005/8/layout/vList2"/>
    <dgm:cxn modelId="{4D544BAE-CA8E-4323-A7FB-3F41BE1C2D70}" type="presOf" srcId="{038BC2D1-1571-4FCA-BF9A-2ED06BA37481}" destId="{64989114-899B-48DA-AAEF-6D2CA04353AB}" srcOrd="0" destOrd="0" presId="urn:microsoft.com/office/officeart/2005/8/layout/vList2"/>
    <dgm:cxn modelId="{D0B978AE-7DB8-4CD8-ACAB-600B0D8172AB}" srcId="{46426E7C-3268-45C3-ACBA-6661880AB8A9}" destId="{485B72D8-351B-4CA0-9613-C140A7BC272C}" srcOrd="0" destOrd="0" parTransId="{D5A55F9E-E92E-46B0-8748-E68C4ED8DEC3}" sibTransId="{16774AC6-328D-4A88-B2A4-ABB9252E6DD2}"/>
    <dgm:cxn modelId="{E9FBCFB9-C3EB-4AAD-B7D0-049AC0AE1F98}" type="presOf" srcId="{46426E7C-3268-45C3-ACBA-6661880AB8A9}" destId="{29E35CBE-CDFA-4109-80A2-C188AFC7046B}" srcOrd="0" destOrd="0" presId="urn:microsoft.com/office/officeart/2005/8/layout/vList2"/>
    <dgm:cxn modelId="{3C6F39BC-CAE3-4381-A1DA-4486EE70BB6F}" srcId="{46426E7C-3268-45C3-ACBA-6661880AB8A9}" destId="{5018634B-016B-4968-BC80-7EF8F87C550E}" srcOrd="1" destOrd="0" parTransId="{B596079D-B45A-4EB6-8B0C-FFCCFC96EBBA}" sibTransId="{46F3F144-DBA7-465A-94BF-326213C3DF4E}"/>
    <dgm:cxn modelId="{F3C4C7D1-83C2-4E7F-8BF4-1145EFB769F7}" type="presOf" srcId="{485B72D8-351B-4CA0-9613-C140A7BC272C}" destId="{7655EE42-E965-4662-AF91-574218761312}" srcOrd="0" destOrd="0" presId="urn:microsoft.com/office/officeart/2005/8/layout/vList2"/>
    <dgm:cxn modelId="{9A0A48E3-9256-46B8-8CE2-4A95DE3A79FF}" srcId="{46426E7C-3268-45C3-ACBA-6661880AB8A9}" destId="{697B8DDE-7F2F-4135-B3F6-21BEF2AEEC56}" srcOrd="6" destOrd="0" parTransId="{E9057CB6-8E9C-4AF2-AF75-3961140DED8E}" sibTransId="{61018ED8-38EC-40A1-8831-62A94BEE6619}"/>
    <dgm:cxn modelId="{A46C6BF1-FA5A-4623-AD1A-FEC5A95424E9}" type="presOf" srcId="{697B8DDE-7F2F-4135-B3F6-21BEF2AEEC56}" destId="{75879BD9-071A-4BAE-AF1D-0BBF08A6F198}" srcOrd="0" destOrd="0" presId="urn:microsoft.com/office/officeart/2005/8/layout/vList2"/>
    <dgm:cxn modelId="{8BB7A5F8-A11B-4454-BBF5-2025131536F0}" srcId="{46426E7C-3268-45C3-ACBA-6661880AB8A9}" destId="{5E6702A4-1289-4DB6-944D-ED148202BA58}" srcOrd="2" destOrd="0" parTransId="{0C93A3D1-2F97-4BE0-90D5-C833370F2CCF}" sibTransId="{55AF9879-7F3C-4D09-9F2E-8F1716B28950}"/>
    <dgm:cxn modelId="{8D81DA0E-411F-4952-9D6C-FE78721966C2}" type="presParOf" srcId="{29E35CBE-CDFA-4109-80A2-C188AFC7046B}" destId="{7655EE42-E965-4662-AF91-574218761312}" srcOrd="0" destOrd="0" presId="urn:microsoft.com/office/officeart/2005/8/layout/vList2"/>
    <dgm:cxn modelId="{FAAF1946-9EBE-4C1D-899C-B458F2627D4E}" type="presParOf" srcId="{29E35CBE-CDFA-4109-80A2-C188AFC7046B}" destId="{86479428-5FBE-44CD-950E-0772972ABA32}" srcOrd="1" destOrd="0" presId="urn:microsoft.com/office/officeart/2005/8/layout/vList2"/>
    <dgm:cxn modelId="{2D9ACABD-CE25-4F58-8E7B-B741F596301A}" type="presParOf" srcId="{29E35CBE-CDFA-4109-80A2-C188AFC7046B}" destId="{F49D308C-77FC-4071-9ABA-0B2552FD81D6}" srcOrd="2" destOrd="0" presId="urn:microsoft.com/office/officeart/2005/8/layout/vList2"/>
    <dgm:cxn modelId="{C952AAD0-4F95-42D8-A557-ED15838DAF3C}" type="presParOf" srcId="{29E35CBE-CDFA-4109-80A2-C188AFC7046B}" destId="{31A08499-C339-4A67-BE96-217CCA655F9E}" srcOrd="3" destOrd="0" presId="urn:microsoft.com/office/officeart/2005/8/layout/vList2"/>
    <dgm:cxn modelId="{8A8409E1-14EB-47DA-A3DA-77A833997881}" type="presParOf" srcId="{29E35CBE-CDFA-4109-80A2-C188AFC7046B}" destId="{4878F942-9F73-4EED-9882-839A1BA0565B}" srcOrd="4" destOrd="0" presId="urn:microsoft.com/office/officeart/2005/8/layout/vList2"/>
    <dgm:cxn modelId="{EE86DABF-C93C-4BD0-A16A-C9C15263AC60}" type="presParOf" srcId="{29E35CBE-CDFA-4109-80A2-C188AFC7046B}" destId="{D096F497-95B9-4DD7-8DB3-BD21C9002230}" srcOrd="5" destOrd="0" presId="urn:microsoft.com/office/officeart/2005/8/layout/vList2"/>
    <dgm:cxn modelId="{35C65C7A-CAD3-4393-B0AB-E110A3D011F7}" type="presParOf" srcId="{29E35CBE-CDFA-4109-80A2-C188AFC7046B}" destId="{4F5E9E86-D313-4961-9C6C-EBD1FB1BB246}" srcOrd="6" destOrd="0" presId="urn:microsoft.com/office/officeart/2005/8/layout/vList2"/>
    <dgm:cxn modelId="{78B352B4-A095-4A93-9C8A-2455149867FE}" type="presParOf" srcId="{29E35CBE-CDFA-4109-80A2-C188AFC7046B}" destId="{EF551FAF-6525-485D-A3AF-38011B30EF13}" srcOrd="7" destOrd="0" presId="urn:microsoft.com/office/officeart/2005/8/layout/vList2"/>
    <dgm:cxn modelId="{E5812624-2E66-4BF3-AFF2-90FD8DD59D58}" type="presParOf" srcId="{29E35CBE-CDFA-4109-80A2-C188AFC7046B}" destId="{887649F1-35BB-4240-AB8C-4343DE199258}" srcOrd="8" destOrd="0" presId="urn:microsoft.com/office/officeart/2005/8/layout/vList2"/>
    <dgm:cxn modelId="{DFB10049-A8BD-42C0-9DBA-51DEBC09A4CD}" type="presParOf" srcId="{29E35CBE-CDFA-4109-80A2-C188AFC7046B}" destId="{130C2832-F2F4-4813-8A93-C6711D70F5D8}" srcOrd="9" destOrd="0" presId="urn:microsoft.com/office/officeart/2005/8/layout/vList2"/>
    <dgm:cxn modelId="{ED226FCB-6D1A-4A6A-BDA2-6EAEE8F65D08}" type="presParOf" srcId="{29E35CBE-CDFA-4109-80A2-C188AFC7046B}" destId="{64989114-899B-48DA-AAEF-6D2CA04353AB}" srcOrd="10" destOrd="0" presId="urn:microsoft.com/office/officeart/2005/8/layout/vList2"/>
    <dgm:cxn modelId="{66D85D82-A413-42DA-BE0A-A7CCB2B26216}" type="presParOf" srcId="{29E35CBE-CDFA-4109-80A2-C188AFC7046B}" destId="{7E90B0AC-4418-4A59-A535-D512C07583C9}" srcOrd="11" destOrd="0" presId="urn:microsoft.com/office/officeart/2005/8/layout/vList2"/>
    <dgm:cxn modelId="{CFCE8D17-829E-4F95-8059-409A62C11AB8}" type="presParOf" srcId="{29E35CBE-CDFA-4109-80A2-C188AFC7046B}" destId="{75879BD9-071A-4BAE-AF1D-0BBF08A6F19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2989F-9F35-4FF5-8C04-D91F68A43771}">
      <dsp:nvSpPr>
        <dsp:cNvPr id="0" name=""/>
        <dsp:cNvSpPr/>
      </dsp:nvSpPr>
      <dsp:spPr>
        <a:xfrm>
          <a:off x="9213" y="0"/>
          <a:ext cx="7490764" cy="889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Country		           Canada	                  U.S.</a:t>
          </a:r>
        </a:p>
      </dsp:txBody>
      <dsp:txXfrm>
        <a:off x="35256" y="26043"/>
        <a:ext cx="6456154" cy="837076"/>
      </dsp:txXfrm>
    </dsp:sp>
    <dsp:sp modelId="{0FD8B5F6-2A9E-498D-A169-BCDFCEEFE344}">
      <dsp:nvSpPr>
        <dsp:cNvPr id="0" name=""/>
        <dsp:cNvSpPr/>
      </dsp:nvSpPr>
      <dsp:spPr>
        <a:xfrm>
          <a:off x="0" y="999070"/>
          <a:ext cx="7490764" cy="889162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Population			                             		       39 Million	         331 Million</a:t>
          </a:r>
        </a:p>
      </dsp:txBody>
      <dsp:txXfrm>
        <a:off x="26043" y="1025113"/>
        <a:ext cx="6233371" cy="837076"/>
      </dsp:txXfrm>
    </dsp:sp>
    <dsp:sp modelId="{BBAD956E-992D-41DE-812B-E9FD71A946D8}">
      <dsp:nvSpPr>
        <dsp:cNvPr id="0" name=""/>
        <dsp:cNvSpPr/>
      </dsp:nvSpPr>
      <dsp:spPr>
        <a:xfrm>
          <a:off x="0" y="2071167"/>
          <a:ext cx="7490764" cy="889162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# of Provinces/States 			            		             10		     50</a:t>
          </a:r>
        </a:p>
      </dsp:txBody>
      <dsp:txXfrm>
        <a:off x="26043" y="2097210"/>
        <a:ext cx="6242735" cy="837076"/>
      </dsp:txXfrm>
    </dsp:sp>
    <dsp:sp modelId="{3392DBBE-BA19-4307-A345-C0C9657730B8}">
      <dsp:nvSpPr>
        <dsp:cNvPr id="0" name=""/>
        <dsp:cNvSpPr/>
      </dsp:nvSpPr>
      <dsp:spPr>
        <a:xfrm>
          <a:off x="0" y="3117977"/>
          <a:ext cx="7490764" cy="889162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# of Private Sector Pension Acts 	                  	                            10                                    1</a:t>
          </a:r>
        </a:p>
      </dsp:txBody>
      <dsp:txXfrm>
        <a:off x="26043" y="3144020"/>
        <a:ext cx="6233371" cy="837076"/>
      </dsp:txXfrm>
    </dsp:sp>
    <dsp:sp modelId="{C25DB5E9-D963-4A14-BCD4-16E3D2F8DE69}">
      <dsp:nvSpPr>
        <dsp:cNvPr id="0" name=""/>
        <dsp:cNvSpPr/>
      </dsp:nvSpPr>
      <dsp:spPr>
        <a:xfrm>
          <a:off x="2903357" y="578028"/>
          <a:ext cx="677814" cy="54961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3055865" y="578028"/>
        <a:ext cx="372798" cy="413588"/>
      </dsp:txXfrm>
    </dsp:sp>
    <dsp:sp modelId="{AC99AD83-E72C-4D36-8AD2-EF285A349248}">
      <dsp:nvSpPr>
        <dsp:cNvPr id="0" name=""/>
        <dsp:cNvSpPr/>
      </dsp:nvSpPr>
      <dsp:spPr>
        <a:xfrm>
          <a:off x="5296713" y="579859"/>
          <a:ext cx="630844" cy="57795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438653" y="579859"/>
        <a:ext cx="346964" cy="434911"/>
      </dsp:txXfrm>
    </dsp:sp>
    <dsp:sp modelId="{908C5060-620E-484D-8261-950EBC18468C}">
      <dsp:nvSpPr>
        <dsp:cNvPr id="0" name=""/>
        <dsp:cNvSpPr/>
      </dsp:nvSpPr>
      <dsp:spPr>
        <a:xfrm>
          <a:off x="8184029" y="2791303"/>
          <a:ext cx="577955" cy="577955"/>
        </a:xfrm>
        <a:prstGeom prst="downArrow">
          <a:avLst>
            <a:gd name="adj1" fmla="val 55000"/>
            <a:gd name="adj2" fmla="val 4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314069" y="2791303"/>
        <a:ext cx="317875" cy="4349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5EE42-E965-4662-AF91-574218761312}">
      <dsp:nvSpPr>
        <dsp:cNvPr id="0" name=""/>
        <dsp:cNvSpPr/>
      </dsp:nvSpPr>
      <dsp:spPr>
        <a:xfrm>
          <a:off x="0" y="0"/>
          <a:ext cx="10847086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tlanta" panose="020B0502020202020204" pitchFamily="34" charset="0"/>
            </a:rPr>
            <a:t>“ I can live off CPP and OAS”</a:t>
          </a:r>
        </a:p>
      </dsp:txBody>
      <dsp:txXfrm>
        <a:off x="39295" y="39295"/>
        <a:ext cx="10768496" cy="726370"/>
      </dsp:txXfrm>
    </dsp:sp>
    <dsp:sp modelId="{F49D308C-77FC-4071-9ABA-0B2552FD81D6}">
      <dsp:nvSpPr>
        <dsp:cNvPr id="0" name=""/>
        <dsp:cNvSpPr/>
      </dsp:nvSpPr>
      <dsp:spPr>
        <a:xfrm>
          <a:off x="0" y="936570"/>
          <a:ext cx="10847086" cy="12808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tlanta" panose="020B0502020202020204" pitchFamily="34" charset="0"/>
            </a:rPr>
            <a:t>Canada Pension Plan - 25%-33% of earnings up to Year’s Maximum Pensionable Earnings [YMPE] of $66,600</a:t>
          </a:r>
        </a:p>
      </dsp:txBody>
      <dsp:txXfrm>
        <a:off x="62526" y="999096"/>
        <a:ext cx="10722034" cy="1155800"/>
      </dsp:txXfrm>
    </dsp:sp>
    <dsp:sp modelId="{4878F942-9F73-4EED-9882-839A1BA0565B}">
      <dsp:nvSpPr>
        <dsp:cNvPr id="0" name=""/>
        <dsp:cNvSpPr/>
      </dsp:nvSpPr>
      <dsp:spPr>
        <a:xfrm>
          <a:off x="0" y="2352559"/>
          <a:ext cx="10847086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tlanta" panose="020B0502020202020204" pitchFamily="34" charset="0"/>
            </a:rPr>
            <a:t>Old Age Security - flat amount [ “clawed back for high income”]</a:t>
          </a:r>
        </a:p>
      </dsp:txBody>
      <dsp:txXfrm>
        <a:off x="39295" y="2391854"/>
        <a:ext cx="10768496" cy="726370"/>
      </dsp:txXfrm>
    </dsp:sp>
    <dsp:sp modelId="{4F5E9E86-D313-4961-9C6C-EBD1FB1BB246}">
      <dsp:nvSpPr>
        <dsp:cNvPr id="0" name=""/>
        <dsp:cNvSpPr/>
      </dsp:nvSpPr>
      <dsp:spPr>
        <a:xfrm>
          <a:off x="0" y="3298608"/>
          <a:ext cx="10847086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tlanta" panose="020B0502020202020204" pitchFamily="34" charset="0"/>
            </a:rPr>
            <a:t>Guaranteed Income Supplement [GIS] – income based supplement</a:t>
          </a:r>
        </a:p>
      </dsp:txBody>
      <dsp:txXfrm>
        <a:off x="39295" y="3337903"/>
        <a:ext cx="10768496" cy="726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5EE42-E965-4662-AF91-574218761312}">
      <dsp:nvSpPr>
        <dsp:cNvPr id="0" name=""/>
        <dsp:cNvSpPr/>
      </dsp:nvSpPr>
      <dsp:spPr>
        <a:xfrm>
          <a:off x="0" y="76550"/>
          <a:ext cx="9367836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tlanta" panose="020B0502020202020204" pitchFamily="34" charset="0"/>
            </a:rPr>
            <a:t>“ I can live off CPP and OAS”</a:t>
          </a:r>
        </a:p>
      </dsp:txBody>
      <dsp:txXfrm>
        <a:off x="24588" y="101138"/>
        <a:ext cx="9318660" cy="454509"/>
      </dsp:txXfrm>
    </dsp:sp>
    <dsp:sp modelId="{F49D308C-77FC-4071-9ABA-0B2552FD81D6}">
      <dsp:nvSpPr>
        <dsp:cNvPr id="0" name=""/>
        <dsp:cNvSpPr/>
      </dsp:nvSpPr>
      <dsp:spPr>
        <a:xfrm>
          <a:off x="0" y="640715"/>
          <a:ext cx="9367836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tlanta" panose="020B0502020202020204" pitchFamily="34" charset="0"/>
            </a:rPr>
            <a:t>Age:                                                                    </a:t>
          </a:r>
          <a:r>
            <a:rPr lang="en-US" sz="2100" b="0" kern="1200" dirty="0">
              <a:latin typeface="Atlanta" panose="020B0502020202020204" pitchFamily="34" charset="0"/>
            </a:rPr>
            <a:t>60   </a:t>
          </a:r>
          <a:r>
            <a:rPr lang="en-US" sz="2100" kern="1200" dirty="0">
              <a:latin typeface="Atlanta" panose="020B0502020202020204" pitchFamily="34" charset="0"/>
            </a:rPr>
            <a:t>                65                   70</a:t>
          </a:r>
        </a:p>
      </dsp:txBody>
      <dsp:txXfrm>
        <a:off x="24588" y="665303"/>
        <a:ext cx="9318660" cy="454509"/>
      </dsp:txXfrm>
    </dsp:sp>
    <dsp:sp modelId="{4878F942-9F73-4EED-9882-839A1BA0565B}">
      <dsp:nvSpPr>
        <dsp:cNvPr id="0" name=""/>
        <dsp:cNvSpPr/>
      </dsp:nvSpPr>
      <dsp:spPr>
        <a:xfrm>
          <a:off x="0" y="1204879"/>
          <a:ext cx="9367836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tlanta" panose="020B0502020202020204" pitchFamily="34" charset="0"/>
            </a:rPr>
            <a:t>CPP:                                                                $10,034         $15,679          $22,264</a:t>
          </a:r>
        </a:p>
      </dsp:txBody>
      <dsp:txXfrm>
        <a:off x="24588" y="1229467"/>
        <a:ext cx="9318660" cy="454509"/>
      </dsp:txXfrm>
    </dsp:sp>
    <dsp:sp modelId="{4F5E9E86-D313-4961-9C6C-EBD1FB1BB246}">
      <dsp:nvSpPr>
        <dsp:cNvPr id="0" name=""/>
        <dsp:cNvSpPr/>
      </dsp:nvSpPr>
      <dsp:spPr>
        <a:xfrm>
          <a:off x="0" y="1769045"/>
          <a:ext cx="9367836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tlanta" panose="020B0502020202020204" pitchFamily="34" charset="0"/>
            </a:rPr>
            <a:t>OAS:                                                                  N/A              $8,251             $11,221</a:t>
          </a:r>
        </a:p>
      </dsp:txBody>
      <dsp:txXfrm>
        <a:off x="24588" y="1793633"/>
        <a:ext cx="9318660" cy="454509"/>
      </dsp:txXfrm>
    </dsp:sp>
    <dsp:sp modelId="{887649F1-35BB-4240-AB8C-4343DE199258}">
      <dsp:nvSpPr>
        <dsp:cNvPr id="0" name=""/>
        <dsp:cNvSpPr/>
      </dsp:nvSpPr>
      <dsp:spPr>
        <a:xfrm>
          <a:off x="0" y="2333210"/>
          <a:ext cx="9367836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tlanta" panose="020B0502020202020204" pitchFamily="34" charset="0"/>
            </a:rPr>
            <a:t>GIS:                                                                   N/A               $2,579              $ 0</a:t>
          </a:r>
        </a:p>
      </dsp:txBody>
      <dsp:txXfrm>
        <a:off x="24588" y="2357798"/>
        <a:ext cx="9318660" cy="454509"/>
      </dsp:txXfrm>
    </dsp:sp>
    <dsp:sp modelId="{64989114-899B-48DA-AAEF-6D2CA04353AB}">
      <dsp:nvSpPr>
        <dsp:cNvPr id="0" name=""/>
        <dsp:cNvSpPr/>
      </dsp:nvSpPr>
      <dsp:spPr>
        <a:xfrm>
          <a:off x="0" y="2897375"/>
          <a:ext cx="9367836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tlanta" panose="020B0502020202020204" pitchFamily="34" charset="0"/>
            </a:rPr>
            <a:t>Total:                                                              $10,034         $26,509           $33,485</a:t>
          </a:r>
        </a:p>
      </dsp:txBody>
      <dsp:txXfrm>
        <a:off x="24588" y="2921963"/>
        <a:ext cx="9318660" cy="454509"/>
      </dsp:txXfrm>
    </dsp:sp>
    <dsp:sp modelId="{75879BD9-071A-4BAE-AF1D-0BBF08A6F198}">
      <dsp:nvSpPr>
        <dsp:cNvPr id="0" name=""/>
        <dsp:cNvSpPr/>
      </dsp:nvSpPr>
      <dsp:spPr>
        <a:xfrm>
          <a:off x="0" y="3461540"/>
          <a:ext cx="9367836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tlanta" panose="020B0502020202020204" pitchFamily="34" charset="0"/>
            </a:rPr>
            <a:t>Income Replacement as % of YMPE:           15%               40%                 50%                            </a:t>
          </a:r>
        </a:p>
      </dsp:txBody>
      <dsp:txXfrm>
        <a:off x="24588" y="3486128"/>
        <a:ext cx="9318660" cy="454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6T00:46: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19A35-4845-7421-8CE2-5C6F149E9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628BC8-562C-A11E-5238-00CD3E25B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12D45-6D01-5771-8AE3-D359E160B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2856D-6A2D-043A-8BCC-22ED298D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901DC-7BFE-C998-B7C4-F6255EAD9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7791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4D1C-1EA2-D39B-231E-255AC5A91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F56D8D-9A94-E1E6-72EB-EC13F8A8F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ED191-3471-7EEF-ABAD-E8B0DE23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62EAC-540C-BE6B-E63B-1BE93778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22D15-8B8B-683E-FECA-688686288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143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C08D7B-7B8E-3238-3147-566EE8F76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40597-EB87-0BE3-5EC1-78BFD6EA7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67BAD-3085-4645-DF04-0862F34A3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A9CB0-DFD0-484A-B674-AE26BDBA7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331C9-CE2A-8141-6A30-CF3519925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844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312A9-9117-7C00-BD2C-40A8D57BA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49F1B-C630-A462-8D7E-FE0FE253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BE068-53D4-D39B-2EC6-271B4DF9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D15F8-0341-F850-7D27-3953653E6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91E8C-7BF9-19B6-54A0-F995D13B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510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1198A-9BFF-ADBC-EDEA-317D5C401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D412D-6FDA-633C-EA9C-A04472F82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7B333-DE40-B8C3-8F7D-2A927570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6B52D-49AF-D48A-DF6F-DDCAB991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3B5B7-AE78-439E-BE29-DBE49F81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2740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E5D55-D58C-C6E9-EA1E-5CE380E30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4A430-7B03-D0C3-54DB-13EB9167C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864BD-ACE2-8071-7F90-458EA2CB1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DCFD4-FF4B-8626-CED5-2942FD93A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ECDC0-46BD-1144-C686-431000C8E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DF05C-1F5A-B27B-9DDB-99C930E2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1154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57F46-D964-3B4A-FC60-0F463010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B572F-A3BB-8473-6199-CEACA9677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1F461-50B6-9FE5-89AC-AFDD9E8EA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175ECC-5B2C-6C8C-2420-E24066A4A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68E2B8-DAD4-7E5D-C22E-9552DDCE3C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FE884F-1EB5-61B3-2F92-458D5911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C3C2AA-1DBE-2C4F-2A07-B5A8F2728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38F2A1-5376-FE6F-D03D-9A401A39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0590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05D18-0F9A-40E0-B98A-B47A545A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E6B8C-77B9-C62E-3E55-7EF3A3547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314A3B-D178-BB73-0F96-225A49D89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71A524-F206-02FC-E6F9-75E882CE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057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CF027-F8D9-2622-5E79-8F2BD92FC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EFBF93-EDE4-8420-E050-9D3426901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72C24-93F9-C394-580C-3C67B991A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674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9E5B6-869D-CF98-AFB3-FFA49522D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444D9-BA09-70E2-8CF1-92527F05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C48BB-F5D7-CBA5-6517-D3A8D2BED2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1710E-89C8-066A-6B3D-F7A2B4A4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3E42D-6275-D56E-7F8C-C92B5007B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875AC-67D7-1270-321C-38BCDA69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1371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20D06-CC8B-AA78-CB1D-F655BFBBA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C84EF8-BADF-262A-07D9-E26520F3C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5B2728-AD3D-D3D5-4D0F-BD2CBA61E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59508-4EC8-FC7A-CC80-EB8192628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1921F-FF36-2251-6A12-27BD9CB45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81F51-E745-D330-FE8C-4B0E1FB4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9123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596498-94F3-E567-1600-1706AA79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D98B6-39C8-BAD3-71B4-62F69983A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E7EFF-8275-D862-77B1-61827F90A5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110C9-A16D-4A99-B24C-170B4DBFE3C7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C00EE-920F-1868-C09A-FCACE5680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D7C5F-66F5-C544-59C4-CF9EBC0B9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3DA5D-ACDC-4BBE-9419-E2CE5B145B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171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C8D5-A558-D091-702F-A8526FA5C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10285595" cy="1188720"/>
          </a:xfrm>
        </p:spPr>
        <p:txBody>
          <a:bodyPr>
            <a:noAutofit/>
          </a:bodyPr>
          <a:lstStyle/>
          <a:p>
            <a:r>
              <a:rPr lang="en-US" sz="5000" dirty="0">
                <a:latin typeface="Imprint MT Shadow" panose="04020605060303030202" pitchFamily="82" charset="0"/>
              </a:rPr>
              <a:t>Pensions and Retirement Income</a:t>
            </a:r>
            <a:endParaRPr lang="en-CA" sz="5000" dirty="0">
              <a:latin typeface="Imprint MT Shadow" panose="04020605060303030202" pitchFamily="82" charset="0"/>
            </a:endParaRPr>
          </a:p>
        </p:txBody>
      </p:sp>
      <p:sp>
        <p:nvSpPr>
          <p:cNvPr id="30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F0BD2EB-0757-9774-182F-B1749DDB4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4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5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500" dirty="0">
                <a:latin typeface="Atlanta" panose="020B0502020202020204" pitchFamily="34" charset="0"/>
              </a:rPr>
              <a:t>Presentation to PBCO, TBF, GOA</a:t>
            </a:r>
          </a:p>
          <a:p>
            <a:pPr marL="0" indent="0">
              <a:buNone/>
            </a:pPr>
            <a:r>
              <a:rPr lang="en-US" sz="2500" dirty="0">
                <a:latin typeface="Atlanta" panose="020B0502020202020204" pitchFamily="34" charset="0"/>
              </a:rPr>
              <a:t>Paul E. Owens</a:t>
            </a:r>
          </a:p>
          <a:p>
            <a:pPr marL="0" indent="0">
              <a:buNone/>
            </a:pPr>
            <a:r>
              <a:rPr lang="en-US" sz="2500" dirty="0">
                <a:latin typeface="Atlanta" panose="020B0502020202020204" pitchFamily="34" charset="0"/>
              </a:rPr>
              <a:t>Senior Vice-President, Pension Policy</a:t>
            </a:r>
          </a:p>
          <a:p>
            <a:pPr marL="0" indent="0">
              <a:buNone/>
            </a:pPr>
            <a:r>
              <a:rPr lang="en-US" sz="2500" dirty="0">
                <a:latin typeface="Atlanta" panose="020B0502020202020204" pitchFamily="34" charset="0"/>
              </a:rPr>
              <a:t>Ellement Consulting Group</a:t>
            </a:r>
          </a:p>
          <a:p>
            <a:pPr marL="0" indent="0">
              <a:buNone/>
            </a:pPr>
            <a:r>
              <a:rPr lang="en-US" sz="2500" dirty="0">
                <a:latin typeface="Atlanta" panose="020B0502020202020204" pitchFamily="34" charset="0"/>
              </a:rPr>
              <a:t>May 17, 2023</a:t>
            </a: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806524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9733B-896A-82EA-0121-FA33E9363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2. The Pension Landscape – Canada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ED6D6-097D-284C-50A4-86BF2EB2B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2000" dirty="0">
                <a:latin typeface="Atlanta" panose="020B0502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# of Pension Plans:   16,359 [3% decline since 2016]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# Active Members:    6,593,000 [5% increase since 2016]</a:t>
            </a:r>
          </a:p>
          <a:p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tlanta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 Decline in Pension Coverage:         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1989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  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2021*</a:t>
            </a:r>
          </a:p>
          <a:p>
            <a:pPr lvl="1">
              <a:lnSpc>
                <a:spcPct val="150000"/>
              </a:lnSpc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% of Employed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Labour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 Force:                  43%                 40%</a:t>
            </a:r>
          </a:p>
          <a:p>
            <a:pPr lvl="1">
              <a:lnSpc>
                <a:spcPct val="150000"/>
              </a:lnSpc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% of Public Sector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Labour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 Force:             83%                 90%</a:t>
            </a:r>
          </a:p>
          <a:p>
            <a:pPr lvl="1">
              <a:lnSpc>
                <a:spcPct val="150000"/>
              </a:lnSpc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% of Private Sector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Labour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tlanta" panose="020B0502020202020204" pitchFamily="34" charset="0"/>
              </a:rPr>
              <a:t> Force:            31%                24%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* up from 2019 due to decrease in workforce from COVID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9088014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CD0-4A7E-1BCD-817F-38ECF60A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tlanta" panose="020B0502020202020204" pitchFamily="34" charset="0"/>
              </a:rPr>
              <a:t>2. The Pension Landscape – Canada</a:t>
            </a:r>
            <a:endParaRPr lang="en-CA" sz="4000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B6CA-96C1-86D5-9AA4-51FC1DC4D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Decline in Defined Benefit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      Pension Coverage as % of Active Members:          </a:t>
            </a:r>
            <a:r>
              <a:rPr lang="en-US" sz="2000" b="1" dirty="0">
                <a:latin typeface="Atlanta" panose="020B0502020202020204" pitchFamily="34" charset="0"/>
              </a:rPr>
              <a:t>1989  </a:t>
            </a:r>
            <a:r>
              <a:rPr lang="en-US" sz="2000" dirty="0">
                <a:latin typeface="Atlanta" panose="020B0502020202020204" pitchFamily="34" charset="0"/>
              </a:rPr>
              <a:t>               </a:t>
            </a:r>
            <a:r>
              <a:rPr lang="en-US" sz="2000" b="1" dirty="0">
                <a:latin typeface="Atlanta" panose="020B0502020202020204" pitchFamily="34" charset="0"/>
              </a:rPr>
              <a:t>2021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% of All Active Members:                                        90%                67%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% of Public Sector Active Members:                      98%                91%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% of Private Sector Active Members:                     85%               40%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819338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CD0-4A7E-1BCD-817F-38ECF60A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2. The Pension Landscape – Canada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B6CA-96C1-86D5-9AA4-51FC1DC4D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2" y="2176272"/>
            <a:ext cx="10030637" cy="4041648"/>
          </a:xfrm>
        </p:spPr>
        <p:txBody>
          <a:bodyPr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Atlanta" panose="020B0502020202020204" pitchFamily="34" charset="0"/>
              </a:rPr>
              <a:t> </a:t>
            </a:r>
            <a:r>
              <a:rPr lang="en-US" sz="2000" dirty="0">
                <a:latin typeface="Atlanta" panose="020B0502020202020204" pitchFamily="34" charset="0"/>
              </a:rPr>
              <a:t>Private Sector Pension Coverage as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     % of Employed </a:t>
            </a:r>
            <a:r>
              <a:rPr lang="en-US" sz="2000" dirty="0" err="1">
                <a:latin typeface="Atlanta" panose="020B0502020202020204" pitchFamily="34" charset="0"/>
              </a:rPr>
              <a:t>Labour</a:t>
            </a:r>
            <a:r>
              <a:rPr lang="en-US" sz="2000" dirty="0">
                <a:latin typeface="Atlanta" panose="020B0502020202020204" pitchFamily="34" charset="0"/>
              </a:rPr>
              <a:t> Force                                  </a:t>
            </a:r>
            <a:r>
              <a:rPr lang="en-US" sz="2000" b="1" dirty="0">
                <a:latin typeface="Atlanta" panose="020B0502020202020204" pitchFamily="34" charset="0"/>
              </a:rPr>
              <a:t>1989    </a:t>
            </a:r>
            <a:r>
              <a:rPr lang="en-US" sz="2000" dirty="0">
                <a:latin typeface="Atlanta" panose="020B0502020202020204" pitchFamily="34" charset="0"/>
              </a:rPr>
              <a:t>                 </a:t>
            </a:r>
            <a:r>
              <a:rPr lang="en-US" sz="2000" b="1" dirty="0">
                <a:latin typeface="Atlanta" panose="020B0502020202020204" pitchFamily="34" charset="0"/>
              </a:rPr>
              <a:t>2021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Defined Benefit Plans:                                           27%                    10%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Defined Contribution Plans:                                   3%                       8%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Hybrid Plans:                                                             1%                        6%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Total:                                                                          31%                     24%  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Group Registered Retirement Savings Plans:      12% (</a:t>
            </a:r>
            <a:r>
              <a:rPr lang="en-US" sz="2000" dirty="0" err="1">
                <a:latin typeface="Atlanta" panose="020B0502020202020204" pitchFamily="34" charset="0"/>
              </a:rPr>
              <a:t>est</a:t>
            </a:r>
            <a:r>
              <a:rPr lang="en-US" sz="2000" dirty="0">
                <a:latin typeface="Atlanta" panose="020B0502020202020204" pitchFamily="34" charset="0"/>
              </a:rPr>
              <a:t>)            15%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Grand Total:                                                                43%                     39%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6804494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CD0-4A7E-1BCD-817F-38ECF60A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2. The Pension Landscape – Canada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B6CA-96C1-86D5-9AA4-51FC1DC4D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en-CA" sz="2000" dirty="0">
                <a:latin typeface="Atlanta" panose="020B0502020202020204" pitchFamily="34" charset="0"/>
              </a:rPr>
              <a:t>Retirement Income Assets – 2022                                            Billions</a:t>
            </a:r>
          </a:p>
          <a:p>
            <a:pPr marL="0" indent="0">
              <a:buNone/>
            </a:pPr>
            <a:r>
              <a:rPr lang="en-CA" sz="2000" dirty="0">
                <a:latin typeface="Atlanta" panose="020B0502020202020204" pitchFamily="34" charset="0"/>
              </a:rPr>
              <a:t>                                                                                   		</a:t>
            </a:r>
            <a:r>
              <a:rPr lang="en-CA" sz="2000" b="1" dirty="0">
                <a:latin typeface="Atlanta" panose="020B0502020202020204" pitchFamily="34" charset="0"/>
              </a:rPr>
              <a:t>$CAD</a:t>
            </a:r>
          </a:p>
          <a:p>
            <a:pPr marL="0" indent="0">
              <a:buNone/>
            </a:pPr>
            <a:r>
              <a:rPr lang="en-CA" sz="2000" dirty="0">
                <a:latin typeface="Atlanta" panose="020B0502020202020204" pitchFamily="34" charset="0"/>
              </a:rPr>
              <a:t>   Canada Pension Plan                                           		  536           </a:t>
            </a:r>
          </a:p>
          <a:p>
            <a:pPr marL="0" indent="0">
              <a:buNone/>
            </a:pPr>
            <a:r>
              <a:rPr lang="en-CA" sz="2000" dirty="0">
                <a:latin typeface="Atlanta" panose="020B0502020202020204" pitchFamily="34" charset="0"/>
              </a:rPr>
              <a:t>   Quebec Pension Plan                                            		    88</a:t>
            </a:r>
          </a:p>
          <a:p>
            <a:pPr marL="0" indent="0">
              <a:buNone/>
            </a:pPr>
            <a:r>
              <a:rPr lang="en-CA" sz="2000" dirty="0">
                <a:latin typeface="Atlanta" panose="020B0502020202020204" pitchFamily="34" charset="0"/>
              </a:rPr>
              <a:t>   Total Social Security                                                                            624</a:t>
            </a:r>
          </a:p>
          <a:p>
            <a:pPr marL="0" indent="0">
              <a:buNone/>
            </a:pPr>
            <a:r>
              <a:rPr lang="en-CA" sz="2000" dirty="0">
                <a:latin typeface="Atlanta" panose="020B0502020202020204" pitchFamily="34" charset="0"/>
              </a:rPr>
              <a:t>   Employer Pension Plans                                                                  2,244       </a:t>
            </a:r>
          </a:p>
          <a:p>
            <a:pPr marL="0" indent="0">
              <a:buNone/>
            </a:pPr>
            <a:r>
              <a:rPr lang="en-CA" sz="2000" dirty="0">
                <a:latin typeface="Atlanta" panose="020B0502020202020204" pitchFamily="34" charset="0"/>
              </a:rPr>
              <a:t>   RRSP’s                                                                                                  1,450</a:t>
            </a:r>
          </a:p>
          <a:p>
            <a:pPr marL="0" indent="0">
              <a:buNone/>
            </a:pPr>
            <a:r>
              <a:rPr lang="en-CA" sz="2000" dirty="0">
                <a:latin typeface="Atlanta" panose="020B0502020202020204" pitchFamily="34" charset="0"/>
              </a:rPr>
              <a:t>   </a:t>
            </a:r>
            <a:r>
              <a:rPr lang="en-CA" sz="2000" b="1" dirty="0">
                <a:latin typeface="Atlanta" panose="020B0502020202020204" pitchFamily="34" charset="0"/>
              </a:rPr>
              <a:t>TOTAL                                                                                                   4,318</a:t>
            </a: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777014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CD0-4A7E-1BCD-817F-38ECF60A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3700" b="1">
                <a:latin typeface="Atlanta" panose="020B0502020202020204" pitchFamily="34" charset="0"/>
              </a:rPr>
              <a:t>2. The Pension Landscape – Canada</a:t>
            </a:r>
            <a:br>
              <a:rPr lang="en-US" sz="3700" b="1">
                <a:latin typeface="Atlanta" panose="020B0502020202020204" pitchFamily="34" charset="0"/>
              </a:rPr>
            </a:br>
            <a:r>
              <a:rPr lang="en-US" sz="3700" b="1">
                <a:latin typeface="Atlanta" panose="020B0502020202020204" pitchFamily="34" charset="0"/>
              </a:rPr>
              <a:t>                       Maple 8</a:t>
            </a:r>
            <a:endParaRPr lang="en-CA" sz="3700" b="1">
              <a:latin typeface="Atlanta" panose="020B0502020202020204" pitchFamily="34" charset="0"/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B6CA-96C1-86D5-9AA4-51FC1DC4D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083" y="1871477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                                                     </a:t>
            </a:r>
          </a:p>
          <a:p>
            <a:pPr marL="0" indent="0">
              <a:buNone/>
            </a:pPr>
            <a:r>
              <a:rPr lang="en-CA" sz="1700" b="1" dirty="0">
                <a:latin typeface="Atlanta" panose="020B0502020202020204" pitchFamily="34" charset="0"/>
              </a:rPr>
              <a:t>Plan/Fund                       Single Plan?               Assets - Billions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                                                                                   $CAD            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1. CPPIB                                   Yes                            536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2. CDPQ                                   No                             402              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3. OTPP                                    Yes                             247              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4. PSPP                                     No                             230               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5. BCI                                        No                             211               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6. </a:t>
            </a:r>
            <a:r>
              <a:rPr lang="en-CA" sz="1700" dirty="0" err="1">
                <a:latin typeface="Atlanta" panose="020B0502020202020204" pitchFamily="34" charset="0"/>
              </a:rPr>
              <a:t>AIMCo</a:t>
            </a:r>
            <a:r>
              <a:rPr lang="en-CA" sz="1700" dirty="0">
                <a:latin typeface="Atlanta" panose="020B0502020202020204" pitchFamily="34" charset="0"/>
              </a:rPr>
              <a:t>                                  No                             135               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7. OMERS                                 Yes                             126               </a:t>
            </a:r>
          </a:p>
          <a:p>
            <a:pPr marL="0" indent="0">
              <a:buNone/>
            </a:pPr>
            <a:r>
              <a:rPr lang="en-CA" sz="1700" dirty="0">
                <a:latin typeface="Atlanta" panose="020B0502020202020204" pitchFamily="34" charset="0"/>
              </a:rPr>
              <a:t>8. HOOPP                                 Yes                             104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0174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CD0-4A7E-1BCD-817F-38ECF60A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2. The Pension Landscape – Alberta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5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3CC277-07B9-D60A-A686-D1941EFDEA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739" y="1762812"/>
            <a:ext cx="10067827" cy="5015097"/>
          </a:xfrm>
          <a:custGeom>
            <a:avLst/>
            <a:gdLst/>
            <a:ahLst/>
            <a:cxnLst/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A010DC-3CF7-50E6-650A-86E613C16418}"/>
              </a:ext>
            </a:extLst>
          </p:cNvPr>
          <p:cNvSpPr txBox="1"/>
          <p:nvPr/>
        </p:nvSpPr>
        <p:spPr>
          <a:xfrm>
            <a:off x="9862306" y="6297285"/>
            <a:ext cx="14469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6736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CD0-4A7E-1BCD-817F-38ECF60A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2. The Pension Landscape – Alberta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5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8172BBDB-A18C-AA19-2558-77798B8D3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363" y="1770434"/>
            <a:ext cx="9529661" cy="49523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4851BB7-7F02-9A57-726B-83935526A62A}"/>
              </a:ext>
            </a:extLst>
          </p:cNvPr>
          <p:cNvSpPr txBox="1"/>
          <p:nvPr/>
        </p:nvSpPr>
        <p:spPr>
          <a:xfrm>
            <a:off x="9721970" y="6236898"/>
            <a:ext cx="12985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39077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11B02-C7EE-6877-A925-7BC3D3EFE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 fontScale="90000"/>
          </a:bodyPr>
          <a:lstStyle/>
          <a:p>
            <a:r>
              <a:rPr lang="en-CA" sz="4000" b="1" dirty="0">
                <a:latin typeface="Atlanta" panose="020B0502020202020204" pitchFamily="34" charset="0"/>
              </a:rPr>
              <a:t>2. The Pension Landscape – World</a:t>
            </a:r>
            <a:br>
              <a:rPr lang="en-CA" sz="4000" b="1" dirty="0">
                <a:latin typeface="Atlanta" panose="020B0502020202020204" pitchFamily="34" charset="0"/>
              </a:rPr>
            </a:br>
            <a:r>
              <a:rPr lang="en-CA" sz="4000" b="1" dirty="0">
                <a:latin typeface="Atlanta" panose="020B0502020202020204" pitchFamily="34" charset="0"/>
              </a:rPr>
              <a:t>                        $ U. S</a:t>
            </a:r>
            <a:br>
              <a:rPr lang="en-CA" sz="2400" dirty="0"/>
            </a:br>
            <a:endParaRPr lang="en-CA" sz="24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C0ED6-FA1B-42BF-04F5-4C71CE795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1812478"/>
            <a:ext cx="9367204" cy="4548993"/>
          </a:xfrm>
        </p:spPr>
        <p:txBody>
          <a:bodyPr anchor="t">
            <a:normAutofit fontScale="250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 1.   Japan Govt. Pension ($1.7T)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 4.   US Federal Thrift Savings Plan ($650B)​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 5.   Netherlands ABP ($610B) ​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 7.   California Public Employees ($430B)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 ​8.   Canada Pension ($390B)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15.  NYC Retirement ($230B) ​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24.  Boeing $130B (half DB, half DC)</a:t>
            </a:r>
          </a:p>
          <a:p>
            <a:pPr>
              <a:lnSpc>
                <a:spcPct val="160000"/>
              </a:lnSpc>
            </a:pPr>
            <a:endParaRPr lang="en-CA" sz="8000" dirty="0">
              <a:latin typeface="Atlanta" panose="020B0502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CA" sz="8000" dirty="0">
                <a:latin typeface="Atlanta" panose="020B0502020202020204" pitchFamily="34" charset="0"/>
              </a:rPr>
              <a:t>*Source: Pensions &amp; Investments (P&amp;I) (12/31/20)​</a:t>
            </a:r>
          </a:p>
          <a:p>
            <a:endParaRPr lang="en-CA" sz="1700" dirty="0"/>
          </a:p>
          <a:p>
            <a:pPr marL="0" indent="0">
              <a:buNone/>
            </a:pPr>
            <a:r>
              <a:rPr lang="en-CA" sz="1700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450155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2A2D7-924C-8E61-BB39-B6E0DF2B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sz="3700" dirty="0"/>
            </a:br>
            <a:endParaRPr lang="en-CA" sz="3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D3C6C3-F3CD-7441-FDA3-D0ACD00F4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Conventional Wisdom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Goal - Maintain pre-retirement standard of living during retirement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Metric - Pension = 70% of pre-retirement after-tax income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Why not 100%?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House paid off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No more work- related expenses [ commute/parking/meals/clothing]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No CPP/EI/Pension Contributions/Retirement Savings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Children have left home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Now receive CPP/OAS benefits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Pension and age tax credits</a:t>
            </a:r>
            <a:endParaRPr lang="en-CA" sz="2000" dirty="0">
              <a:latin typeface="Atlanta" panose="020B0502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F08CDF5-7C21-BED0-1BFC-A13888FECB56}"/>
                  </a:ext>
                </a:extLst>
              </p14:cNvPr>
              <p14:cNvContentPartPr/>
              <p14:nvPr/>
            </p14:nvContentPartPr>
            <p14:xfrm>
              <a:off x="1961040" y="664448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F08CDF5-7C21-BED0-1BFC-A13888FECB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52040" y="663584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8891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2A2D7-924C-8E61-BB39-B6E0DF2B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sz="3700" dirty="0"/>
            </a:br>
            <a:endParaRPr lang="en-CA" sz="37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D3C6C3-F3CD-7441-FDA3-D0ACD00F4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New Paradigm: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70% target is too high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Individual range: 40%-80%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Rent vs own house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Urban vs rural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Old assumption of employer pension for full career no longer valid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154623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01224-8E3C-7A0C-581D-838749E9E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tlanta" panose="020B0502020202020204" pitchFamily="34" charset="0"/>
              </a:rPr>
              <a:t>Outline </a:t>
            </a:r>
            <a:br>
              <a:rPr lang="en-US" sz="3700" dirty="0"/>
            </a:br>
            <a:endParaRPr lang="en-CA" sz="37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7BA7F-9ED9-2599-F232-787E9C606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2" y="2148563"/>
            <a:ext cx="9367204" cy="4041648"/>
          </a:xfrm>
        </p:spPr>
        <p:txBody>
          <a:bodyPr anchor="t">
            <a:normAutofit/>
          </a:bodyPr>
          <a:lstStyle/>
          <a:p>
            <a:pPr marL="457200" indent="-457200">
              <a:buAutoNum type="arabicPeriod"/>
            </a:pPr>
            <a:r>
              <a:rPr lang="en-US" sz="2500" dirty="0">
                <a:latin typeface="Atlanta" panose="020B0502020202020204" pitchFamily="34" charset="0"/>
              </a:rPr>
              <a:t>Pensions – Introduction and History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500" dirty="0">
                <a:latin typeface="Atlanta" panose="020B0502020202020204" pitchFamily="34" charset="0"/>
              </a:rPr>
              <a:t>The Pension Landscape</a:t>
            </a:r>
          </a:p>
          <a:p>
            <a:pPr lvl="1"/>
            <a:r>
              <a:rPr lang="en-US" sz="2500" dirty="0">
                <a:latin typeface="Atlanta" panose="020B0502020202020204" pitchFamily="34" charset="0"/>
              </a:rPr>
              <a:t> Canada 	</a:t>
            </a:r>
          </a:p>
          <a:p>
            <a:pPr lvl="1"/>
            <a:r>
              <a:rPr lang="en-US" sz="2500" dirty="0">
                <a:latin typeface="Atlanta" panose="020B0502020202020204" pitchFamily="34" charset="0"/>
              </a:rPr>
              <a:t> Alberta	</a:t>
            </a:r>
          </a:p>
          <a:p>
            <a:pPr lvl="1"/>
            <a:r>
              <a:rPr lang="en-US" sz="2500" dirty="0">
                <a:latin typeface="Atlanta" panose="020B0502020202020204" pitchFamily="34" charset="0"/>
              </a:rPr>
              <a:t> World 	</a:t>
            </a:r>
          </a:p>
          <a:p>
            <a:pPr marL="457200" indent="-457200">
              <a:buAutoNum type="arabicPeriod"/>
            </a:pPr>
            <a:r>
              <a:rPr lang="en-US" sz="2500" dirty="0">
                <a:latin typeface="Atlanta" panose="020B0502020202020204" pitchFamily="34" charset="0"/>
              </a:rPr>
              <a:t>Retirement Savings – The $ and #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>
                <a:latin typeface="Atlanta" panose="020B0502020202020204" pitchFamily="34" charset="0"/>
              </a:rPr>
              <a:t>Pensions – Liabilities and Benefits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>
                <a:latin typeface="Atlanta" panose="020B0502020202020204" pitchFamily="34" charset="0"/>
              </a:rPr>
              <a:t>Pensions – Assets and Investments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>
                <a:latin typeface="Atlanta" panose="020B0502020202020204" pitchFamily="34" charset="0"/>
              </a:rPr>
              <a:t>Conclusions and Take-Aways</a:t>
            </a: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661558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714DB-5C29-A4A5-A95E-57060760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D4528-C93E-628F-C15A-85F0AF91F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1846053"/>
            <a:ext cx="9367204" cy="437186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3657600" lvl="8" indent="0">
              <a:buNone/>
            </a:pPr>
            <a:endParaRPr lang="en-CA" sz="1400" dirty="0"/>
          </a:p>
        </p:txBody>
      </p:sp>
      <p:pic>
        <p:nvPicPr>
          <p:cNvPr id="1030" name="Picture 6" descr="Bathtub Png Clip Art - Bathtub, Transparent Png , Transparent Png Image -  PNGitem">
            <a:extLst>
              <a:ext uri="{FF2B5EF4-FFF2-40B4-BE49-F238E27FC236}">
                <a16:creationId xmlns:a16="http://schemas.microsoft.com/office/drawing/2014/main" id="{ECD92575-0BC7-9EBF-BAF2-F143E262C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90919"/>
            <a:ext cx="8239025" cy="516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2403D40-717F-FC1B-A149-3CF45B8EB3D2}"/>
              </a:ext>
            </a:extLst>
          </p:cNvPr>
          <p:cNvSpPr txBox="1"/>
          <p:nvPr/>
        </p:nvSpPr>
        <p:spPr>
          <a:xfrm>
            <a:off x="8444124" y="3650421"/>
            <a:ext cx="284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70C0"/>
                </a:solidFill>
                <a:latin typeface="Atlanta" panose="020B0502020202020204" pitchFamily="34" charset="0"/>
              </a:rPr>
              <a:t>Contributions - In</a:t>
            </a:r>
          </a:p>
          <a:p>
            <a:r>
              <a:rPr lang="en-CA" b="1" dirty="0">
                <a:solidFill>
                  <a:srgbClr val="0070C0"/>
                </a:solidFill>
                <a:latin typeface="Atlanta" panose="020B0502020202020204" pitchFamily="34" charset="0"/>
              </a:rPr>
              <a:t>Investment Income - 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4A4E02-817F-9901-7230-1E38F5DDCA66}"/>
              </a:ext>
            </a:extLst>
          </p:cNvPr>
          <p:cNvSpPr txBox="1"/>
          <p:nvPr/>
        </p:nvSpPr>
        <p:spPr>
          <a:xfrm>
            <a:off x="6439996" y="5030014"/>
            <a:ext cx="3424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70C0"/>
                </a:solidFill>
                <a:latin typeface="Atlanta" panose="020B0502020202020204" pitchFamily="34" charset="0"/>
              </a:rPr>
              <a:t>Pensions - Out</a:t>
            </a:r>
          </a:p>
          <a:p>
            <a:r>
              <a:rPr lang="en-CA" b="1" dirty="0">
                <a:solidFill>
                  <a:srgbClr val="0070C0"/>
                </a:solidFill>
                <a:latin typeface="Atlanta" panose="020B0502020202020204" pitchFamily="34" charset="0"/>
              </a:rPr>
              <a:t>Expenses - Out [0.10% -2.50% of assets]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85E613-8A8B-9701-1063-8BFB5ADB6F84}"/>
              </a:ext>
            </a:extLst>
          </p:cNvPr>
          <p:cNvSpPr txBox="1"/>
          <p:nvPr/>
        </p:nvSpPr>
        <p:spPr>
          <a:xfrm>
            <a:off x="3962400" y="1702412"/>
            <a:ext cx="39686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500" b="1" dirty="0">
                <a:latin typeface="Atlanta" panose="020B0502020202020204" pitchFamily="34" charset="0"/>
              </a:rPr>
              <a:t>The Pension Bathtub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0A74E7-C39F-EB6B-31F3-F37390EA70ED}"/>
              </a:ext>
            </a:extLst>
          </p:cNvPr>
          <p:cNvSpPr txBox="1"/>
          <p:nvPr/>
        </p:nvSpPr>
        <p:spPr>
          <a:xfrm>
            <a:off x="681710" y="3030658"/>
            <a:ext cx="32806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Atlanta" panose="020B0502020202020204" pitchFamily="34" charset="0"/>
              </a:rPr>
              <a:t>Objective:</a:t>
            </a:r>
          </a:p>
          <a:p>
            <a:endParaRPr lang="en-CA" dirty="0">
              <a:latin typeface="Atlanta" panose="020B0502020202020204" pitchFamily="34" charset="0"/>
            </a:endParaRPr>
          </a:p>
          <a:p>
            <a:r>
              <a:rPr lang="en-CA" dirty="0">
                <a:latin typeface="Atlanta" panose="020B0502020202020204" pitchFamily="34" charset="0"/>
              </a:rPr>
              <a:t>Keep enough funds in the tub to pay pensions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4149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33B342B4-357D-F078-EC4B-32B3747B8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588" y="2176463"/>
            <a:ext cx="9367837" cy="40417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How long can a pension be paid?</a:t>
            </a:r>
          </a:p>
          <a:p>
            <a:pPr lvl="1"/>
            <a:r>
              <a:rPr lang="en-US" sz="2000" dirty="0">
                <a:latin typeface="Atlanta" panose="020B0502020202020204" pitchFamily="34" charset="0"/>
              </a:rPr>
              <a:t>For life of member, surviving spouse, dependent children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Record for pension payment</a:t>
            </a:r>
          </a:p>
          <a:p>
            <a:pPr lvl="1"/>
            <a:r>
              <a:rPr lang="en-US" sz="2000" dirty="0">
                <a:latin typeface="Atlanta" panose="020B0502020202020204" pitchFamily="34" charset="0"/>
              </a:rPr>
              <a:t>Service started 1862</a:t>
            </a:r>
          </a:p>
          <a:p>
            <a:pPr lvl="1"/>
            <a:r>
              <a:rPr lang="en-US" sz="2000" dirty="0">
                <a:latin typeface="Atlanta" panose="020B0502020202020204" pitchFamily="34" charset="0"/>
              </a:rPr>
              <a:t>Service ended 1865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Last recipient died 2020  [158 years from start of service]</a:t>
            </a:r>
          </a:p>
          <a:p>
            <a:pPr lvl="1"/>
            <a:r>
              <a:rPr lang="en-US" sz="2000" dirty="0">
                <a:latin typeface="Atlanta" panose="020B0502020202020204" pitchFamily="34" charset="0"/>
              </a:rPr>
              <a:t>U. S. Civil War Veteran</a:t>
            </a:r>
          </a:p>
          <a:p>
            <a:pPr lvl="1"/>
            <a:r>
              <a:rPr lang="en-US" sz="2000" dirty="0">
                <a:latin typeface="Atlanta" panose="020B0502020202020204" pitchFamily="34" charset="0"/>
              </a:rPr>
              <a:t>Married late in life [2</a:t>
            </a:r>
            <a:r>
              <a:rPr lang="en-US" sz="2000" baseline="30000" dirty="0">
                <a:latin typeface="Atlanta" panose="020B0502020202020204" pitchFamily="34" charset="0"/>
              </a:rPr>
              <a:t>nd</a:t>
            </a:r>
            <a:r>
              <a:rPr lang="en-US" sz="2000" dirty="0">
                <a:latin typeface="Atlanta" panose="020B0502020202020204" pitchFamily="34" charset="0"/>
              </a:rPr>
              <a:t> marriage]</a:t>
            </a:r>
          </a:p>
          <a:p>
            <a:pPr lvl="1"/>
            <a:r>
              <a:rPr lang="en-US" sz="2000" dirty="0">
                <a:latin typeface="Atlanta" panose="020B0502020202020204" pitchFamily="34" charset="0"/>
              </a:rPr>
              <a:t>Young wife</a:t>
            </a:r>
          </a:p>
          <a:p>
            <a:pPr lvl="1"/>
            <a:r>
              <a:rPr lang="en-US" sz="2000" dirty="0">
                <a:latin typeface="Atlanta" panose="020B0502020202020204" pitchFamily="34" charset="0"/>
              </a:rPr>
              <a:t>Disabled child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926BF9-380D-0F38-96BC-CC13E9FA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8048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973926-2FAC-1193-608D-7B5A189FF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graphicFrame>
        <p:nvGraphicFramePr>
          <p:cNvPr id="14" name="Content Placeholder 4">
            <a:extLst>
              <a:ext uri="{FF2B5EF4-FFF2-40B4-BE49-F238E27FC236}">
                <a16:creationId xmlns:a16="http://schemas.microsoft.com/office/drawing/2014/main" id="{8786762D-32E2-AD85-958D-5484FF5E1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439048"/>
              </p:ext>
            </p:extLst>
          </p:nvPr>
        </p:nvGraphicFramePr>
        <p:xfrm>
          <a:off x="1186763" y="1952175"/>
          <a:ext cx="10847086" cy="4103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4155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973926-2FAC-1193-608D-7B5A189FF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graphicFrame>
        <p:nvGraphicFramePr>
          <p:cNvPr id="14" name="Content Placeholder 4">
            <a:extLst>
              <a:ext uri="{FF2B5EF4-FFF2-40B4-BE49-F238E27FC236}">
                <a16:creationId xmlns:a16="http://schemas.microsoft.com/office/drawing/2014/main" id="{8786762D-32E2-AD85-958D-5484FF5E1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48964"/>
              </p:ext>
            </p:extLst>
          </p:nvPr>
        </p:nvGraphicFramePr>
        <p:xfrm>
          <a:off x="1652588" y="2176463"/>
          <a:ext cx="9367837" cy="4041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2901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588" y="1814154"/>
            <a:ext cx="9367837" cy="48454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The Mathematics: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200" dirty="0">
                <a:latin typeface="Atlanta" panose="020B0502020202020204" pitchFamily="34" charset="0"/>
              </a:rPr>
              <a:t>Your Pre-Retirement Gross Income 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	            A. $______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2.    Your Post-Retirement Income Objective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B. %_______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3.    Your Post-Retirement Income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C. $_______ (A. x B.)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4.    CPP          $_______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OAS          $_______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      D.  $_______ (CPP+OAS)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5.    Pension and Other Income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E.   $_______</a:t>
            </a:r>
          </a:p>
          <a:p>
            <a:pPr marL="914400" lvl="1" indent="-457200">
              <a:lnSpc>
                <a:spcPct val="110000"/>
              </a:lnSpc>
              <a:buAutoNum type="arabicPeriod" startAt="6"/>
            </a:pPr>
            <a:r>
              <a:rPr lang="en-US" sz="2200" dirty="0">
                <a:latin typeface="Atlanta" panose="020B0502020202020204" pitchFamily="34" charset="0"/>
              </a:rPr>
              <a:t>Annual Savings to be Funded 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F.   $_______ (C – D – 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44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587" y="1777209"/>
            <a:ext cx="9367837" cy="484543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The Mathematics: How do we fund for “F”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Assumption dependent: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1.    Age at death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2.    Age payments commence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3.    Age savings start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4.    Rate of Return on Investments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5.    Years of Payments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6.     Years of Contributions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6797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588" y="1814154"/>
            <a:ext cx="9367837" cy="48454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The Mathematics: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200" dirty="0">
                <a:latin typeface="Atlanta" panose="020B0502020202020204" pitchFamily="34" charset="0"/>
              </a:rPr>
              <a:t>Your Pre-Retirement Gross Income 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	            A. $66,600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2.    Your Post-Retirement Income Objective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B.  70%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3.    Your Post-Retirement Income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C. $46,620 (A. x B.)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4.    CPP          $15,679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OAS          $8,251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      D.  $23,930 (CPP+OAS)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5.    Pension and Other Income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E.   $0</a:t>
            </a:r>
          </a:p>
          <a:p>
            <a:pPr marL="914400" lvl="1" indent="-457200">
              <a:lnSpc>
                <a:spcPct val="110000"/>
              </a:lnSpc>
              <a:buAutoNum type="arabicPeriod" startAt="6"/>
            </a:pPr>
            <a:r>
              <a:rPr lang="en-US" sz="2200" dirty="0">
                <a:latin typeface="Atlanta" panose="020B0502020202020204" pitchFamily="34" charset="0"/>
              </a:rPr>
              <a:t>Annual Savings to be Funded 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200" dirty="0">
                <a:latin typeface="Atlanta" panose="020B0502020202020204" pitchFamily="34" charset="0"/>
              </a:rPr>
              <a:t>                   F.   $22,690 (C – D – 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09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587" y="1777209"/>
            <a:ext cx="9367837" cy="484543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The Mathematics: How do we fund for “F”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Assumption dependent: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1.    Age at death – 90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2.    Age payments commence – 65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3.    Age savings start – 25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4.    Rate of Return on Investments – 5%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5.    Years of Payments – 25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6.     Years of Contributions – 40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7025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587" y="1751331"/>
            <a:ext cx="9367837" cy="508079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The Mathematics: How do we fund for “F”</a:t>
            </a:r>
          </a:p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Step 1.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Determine Present Value at age 65 of future annual payments of $22,690 payable for 25 years: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           = $22,690 x  14.09* = G. $ 319,702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* Present Worth of 1 Per Period @ 5% for 25 years</a:t>
            </a:r>
          </a:p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Step2.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Determine Annual Contribution from age 25-65 required to produce G: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          = G. $ 319,702 x .008278** = H. $ 2,646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** Sinking Fund @ 5% for 40 years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Conclusion: If you contribute $2,646 per year from age 25 -65, you will have enough to pay $22,690 from 65-90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54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8" y="365125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3. Retirement Savings – The $ and #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587" y="1751331"/>
            <a:ext cx="9367837" cy="508079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The Mathematics: How do we fund for “F”</a:t>
            </a:r>
          </a:p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Note: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Change any variable, results change.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E.G.: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Change retirement age from 65 to 60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30 years of payout and 35 years of contributions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G. = $348,791   -- 9% more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H. = $3,862        --46% higher</a:t>
            </a:r>
          </a:p>
          <a:p>
            <a:pPr marL="0" indent="0">
              <a:buNone/>
            </a:pPr>
            <a:endParaRPr lang="en-US" sz="2000" b="1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651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04A0-9A60-F538-2F21-324B807A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tlanta" panose="020B0502020202020204" pitchFamily="34" charset="0"/>
              </a:rPr>
              <a:t>1. Pensions – Introduction and History</a:t>
            </a:r>
            <a:endParaRPr lang="en-CA" sz="4000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07B7-CCE3-E012-25D3-952570565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44457"/>
            <a:ext cx="9367204" cy="4192441"/>
          </a:xfrm>
        </p:spPr>
        <p:txBody>
          <a:bodyPr anchor="t">
            <a:normAutofit fontScale="250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8000" dirty="0">
                <a:latin typeface="Atlanta" panose="020B0502020202020204" pitchFamily="34" charset="0"/>
              </a:rPr>
              <a:t>What is a Pension?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8000" dirty="0">
                <a:latin typeface="Atlanta" panose="020B0502020202020204" pitchFamily="34" charset="0"/>
              </a:rPr>
              <a:t>     Income replacement after Retirement [usually paid monthly]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 What is Retirement?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CA" sz="8000" dirty="0">
                <a:latin typeface="Atlanta" panose="020B0502020202020204" pitchFamily="34" charset="0"/>
              </a:rPr>
              <a:t>     Period of time after work stops and before you die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 Historically, you worked until you _____________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sz="8000" dirty="0">
                <a:latin typeface="Atlanta" panose="020B0502020202020204" pitchFamily="34" charset="0"/>
              </a:rPr>
              <a:t>Pensions started mid/late 1800’s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8000" dirty="0">
                <a:latin typeface="Atlanta" panose="020B0502020202020204" pitchFamily="34" charset="0"/>
              </a:rPr>
              <a:t>What was your income support system when you got old?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8000" dirty="0">
                <a:latin typeface="Atlanta" panose="020B0502020202020204" pitchFamily="34" charset="0"/>
              </a:rPr>
              <a:t>     Your_________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8000" dirty="0">
                <a:latin typeface="Atlanta" panose="020B0502020202020204" pitchFamily="34" charset="0"/>
              </a:rPr>
              <a:t>Agricultural society</a:t>
            </a:r>
          </a:p>
          <a:p>
            <a:pPr marL="0" indent="0">
              <a:lnSpc>
                <a:spcPct val="150000"/>
              </a:lnSpc>
              <a:buNone/>
            </a:pPr>
            <a:endParaRPr lang="en-US" sz="4200" dirty="0">
              <a:latin typeface="Atlanta" panose="020B0502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CA" sz="22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CA" sz="20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498222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4. Pensions – Liabilities and Benefits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985741" cy="50807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Pension liabilities: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What the pensions [in pay or accrued]are worth today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Defined Benefit [DB] vs. Defined Contribution [DC]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</a:t>
            </a:r>
            <a:r>
              <a:rPr lang="en-US" sz="2000" b="1" dirty="0">
                <a:latin typeface="Atlanta" panose="020B0502020202020204" pitchFamily="34" charset="0"/>
              </a:rPr>
              <a:t>DB: </a:t>
            </a:r>
            <a:r>
              <a:rPr lang="en-US" sz="2000" dirty="0">
                <a:latin typeface="Atlanta" panose="020B0502020202020204" pitchFamily="34" charset="0"/>
              </a:rPr>
              <a:t>assets need to = liabilities [contributions = whatever it takes to fund   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liabilities]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</a:t>
            </a:r>
            <a:r>
              <a:rPr lang="en-US" sz="2000" b="1" dirty="0">
                <a:latin typeface="Atlanta" panose="020B0502020202020204" pitchFamily="34" charset="0"/>
              </a:rPr>
              <a:t>DC: </a:t>
            </a:r>
            <a:r>
              <a:rPr lang="en-US" sz="2000" dirty="0">
                <a:latin typeface="Atlanta" panose="020B0502020202020204" pitchFamily="34" charset="0"/>
              </a:rPr>
              <a:t>Contributions defined. Benefit = Value today of contributions + investment	earnings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tlanta" panose="020B0502020202020204" pitchFamily="34" charset="0"/>
              </a:rPr>
              <a:t> </a:t>
            </a:r>
            <a:r>
              <a:rPr lang="en-US" sz="2000" dirty="0">
                <a:latin typeface="Atlanta" panose="020B0502020202020204" pitchFamily="34" charset="0"/>
              </a:rPr>
              <a:t>Risk in DB plan:</a:t>
            </a:r>
          </a:p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	</a:t>
            </a:r>
            <a:r>
              <a:rPr lang="en-US" sz="2000" dirty="0">
                <a:latin typeface="Atlanta" panose="020B0502020202020204" pitchFamily="34" charset="0"/>
              </a:rPr>
              <a:t>Assets not enough to pay promised benefits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tlanta" panose="020B0502020202020204" pitchFamily="34" charset="0"/>
              </a:rPr>
              <a:t> </a:t>
            </a:r>
            <a:r>
              <a:rPr lang="en-US" sz="2000" dirty="0">
                <a:latin typeface="Atlanta" panose="020B0502020202020204" pitchFamily="34" charset="0"/>
              </a:rPr>
              <a:t>Risk in DC plan:</a:t>
            </a:r>
          </a:p>
          <a:p>
            <a:pPr marL="457200" lvl="1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	</a:t>
            </a:r>
            <a:r>
              <a:rPr lang="en-US" sz="2000" dirty="0">
                <a:latin typeface="Atlanta" panose="020B0502020202020204" pitchFamily="34" charset="0"/>
              </a:rPr>
              <a:t>Pension not enough to support lifestyle</a:t>
            </a:r>
            <a:endParaRPr lang="en-US" sz="2000" b="1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011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4. Pensions – Liabilities and Benefits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985741" cy="50807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Who bears risk?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6D1E571-617D-500E-A5A6-A1149F4B9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42924"/>
              </p:ext>
            </p:extLst>
          </p:nvPr>
        </p:nvGraphicFramePr>
        <p:xfrm>
          <a:off x="2032000" y="2962534"/>
          <a:ext cx="8127999" cy="2006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02621908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316053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95460306"/>
                    </a:ext>
                  </a:extLst>
                </a:gridCol>
              </a:tblGrid>
              <a:tr h="458485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368152"/>
                  </a:ext>
                </a:extLst>
              </a:tr>
              <a:tr h="469100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Investment returns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Employer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407281"/>
                  </a:ext>
                </a:extLst>
              </a:tr>
              <a:tr h="491439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Mortality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Employer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976940"/>
                  </a:ext>
                </a:extLst>
              </a:tr>
              <a:tr h="587259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Interest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Employer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661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74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4. Pensions – Liabilities and Benefits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985741" cy="5080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Types of Plans: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</a:t>
            </a:r>
            <a:r>
              <a:rPr lang="en-US" sz="2000" b="1" dirty="0">
                <a:latin typeface="Atlanta" panose="020B0502020202020204" pitchFamily="34" charset="0"/>
              </a:rPr>
              <a:t>A. Defined Contribution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Note:     </a:t>
            </a:r>
            <a:r>
              <a:rPr lang="en-CA" sz="2000" dirty="0">
                <a:latin typeface="Atlanta" panose="020B0502020202020204" pitchFamily="34" charset="0"/>
              </a:rPr>
              <a:t>Maximum Total Contributions: 18% [Income Tax Act]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          Minimum ER Contribution: 1% [Income Tax Act]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6D1E571-617D-500E-A5A6-A1149F4B9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22459"/>
              </p:ext>
            </p:extLst>
          </p:nvPr>
        </p:nvGraphicFramePr>
        <p:xfrm>
          <a:off x="2497818" y="2962534"/>
          <a:ext cx="7900246" cy="2006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580">
                  <a:extLst>
                    <a:ext uri="{9D8B030D-6E8A-4147-A177-3AD203B41FA5}">
                      <a16:colId xmlns:a16="http://schemas.microsoft.com/office/drawing/2014/main" val="302621908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316053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95460306"/>
                    </a:ext>
                  </a:extLst>
                </a:gridCol>
              </a:tblGrid>
              <a:tr h="458485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EE Contribution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ER Contribution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368152"/>
                  </a:ext>
                </a:extLst>
              </a:tr>
              <a:tr h="469100">
                <a:tc>
                  <a:txBody>
                    <a:bodyPr/>
                    <a:lstStyle/>
                    <a:p>
                      <a:pPr algn="l"/>
                      <a:r>
                        <a:rPr lang="en-CA" sz="2000" dirty="0">
                          <a:latin typeface="Atlanta" panose="020B0502020202020204" pitchFamily="34" charset="0"/>
                        </a:rPr>
                        <a:t>1. ER 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407281"/>
                  </a:ext>
                </a:extLst>
              </a:tr>
              <a:tr h="491439">
                <a:tc>
                  <a:txBody>
                    <a:bodyPr/>
                    <a:lstStyle/>
                    <a:p>
                      <a:pPr algn="l"/>
                      <a:r>
                        <a:rPr lang="en-CA" sz="2000" dirty="0">
                          <a:latin typeface="Atlanta" panose="020B0502020202020204" pitchFamily="34" charset="0"/>
                        </a:rPr>
                        <a:t>2. Cost shared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976940"/>
                  </a:ext>
                </a:extLst>
              </a:tr>
              <a:tr h="587259">
                <a:tc>
                  <a:txBody>
                    <a:bodyPr/>
                    <a:lstStyle/>
                    <a:p>
                      <a:pPr algn="l"/>
                      <a:r>
                        <a:rPr lang="en-CA" sz="2000" dirty="0">
                          <a:latin typeface="Atlanta" panose="020B0502020202020204" pitchFamily="34" charset="0"/>
                        </a:rPr>
                        <a:t>3. Matching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0% - 9%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1% - 9%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661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703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4. Pensions – Liabilities and Benefits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985741" cy="5080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	B. Defined Benefit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Note:     </a:t>
            </a:r>
            <a:r>
              <a:rPr lang="en-CA" sz="2000" dirty="0">
                <a:latin typeface="Atlanta" panose="020B0502020202020204" pitchFamily="34" charset="0"/>
              </a:rPr>
              <a:t>Maximum Benefit: lesser of 2% x Highest 3- year average pay and $3,420 per year of</a:t>
            </a: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  </a:t>
            </a:r>
            <a:r>
              <a:rPr lang="en-CA" sz="2000" dirty="0">
                <a:latin typeface="Atlanta" panose="020B0502020202020204" pitchFamily="34" charset="0"/>
              </a:rPr>
              <a:t>service [Income Tax Act]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6D1E571-617D-500E-A5A6-A1149F4B9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90130"/>
              </p:ext>
            </p:extLst>
          </p:nvPr>
        </p:nvGraphicFramePr>
        <p:xfrm>
          <a:off x="2490931" y="2548466"/>
          <a:ext cx="7900246" cy="2006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580">
                  <a:extLst>
                    <a:ext uri="{9D8B030D-6E8A-4147-A177-3AD203B41FA5}">
                      <a16:colId xmlns:a16="http://schemas.microsoft.com/office/drawing/2014/main" val="302621908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316053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95460306"/>
                    </a:ext>
                  </a:extLst>
                </a:gridCol>
              </a:tblGrid>
              <a:tr h="458485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EE Contribution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ER Contribution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368152"/>
                  </a:ext>
                </a:extLst>
              </a:tr>
              <a:tr h="469100">
                <a:tc>
                  <a:txBody>
                    <a:bodyPr/>
                    <a:lstStyle/>
                    <a:p>
                      <a:pPr algn="l"/>
                      <a:r>
                        <a:rPr lang="en-CA" sz="2000" dirty="0">
                          <a:latin typeface="Atlanta" panose="020B0502020202020204" pitchFamily="34" charset="0"/>
                        </a:rPr>
                        <a:t>1. ER 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100% of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407281"/>
                  </a:ext>
                </a:extLst>
              </a:tr>
              <a:tr h="491439">
                <a:tc>
                  <a:txBody>
                    <a:bodyPr/>
                    <a:lstStyle/>
                    <a:p>
                      <a:pPr algn="l"/>
                      <a:r>
                        <a:rPr lang="en-CA" sz="2000" dirty="0">
                          <a:latin typeface="Atlanta" panose="020B0502020202020204" pitchFamily="34" charset="0"/>
                        </a:rPr>
                        <a:t>2. Fixed 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Balance of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976940"/>
                  </a:ext>
                </a:extLst>
              </a:tr>
              <a:tr h="587259">
                <a:tc>
                  <a:txBody>
                    <a:bodyPr/>
                    <a:lstStyle/>
                    <a:p>
                      <a:pPr algn="l"/>
                      <a:r>
                        <a:rPr lang="en-CA" sz="2000" dirty="0">
                          <a:latin typeface="Atlanta" panose="020B0502020202020204" pitchFamily="34" charset="0"/>
                        </a:rPr>
                        <a:t>3. Cost shared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5% plus fund deficits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latin typeface="Atlanta" panose="020B0502020202020204" pitchFamily="34" charset="0"/>
                        </a:rPr>
                        <a:t>5% plus fund deficits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661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819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4. Pensions – Liabilities and Benefits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985741" cy="5080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tlanta" panose="020B0502020202020204" pitchFamily="34" charset="0"/>
              </a:rPr>
              <a:t>	C. Target Benefit Plan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	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Contributions Fixed/Defined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Benefit Pre-defined [Target]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Benefit reduced if assets &lt; value of pensions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More common in multi-employer collectively bargained plans</a:t>
            </a:r>
            <a:endParaRPr lang="en-CA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999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5. Pensions – Assets and Investments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985741" cy="50807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Start with big picture: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971550" lvl="1" indent="-514350">
              <a:lnSpc>
                <a:spcPct val="100000"/>
              </a:lnSpc>
              <a:spcAft>
                <a:spcPts val="100"/>
              </a:spcAft>
              <a:buAutoNum type="arabicPeriod"/>
            </a:pPr>
            <a:r>
              <a:rPr lang="en-US" sz="2000" dirty="0">
                <a:latin typeface="Atlanta" panose="020B0502020202020204" pitchFamily="34" charset="0"/>
              </a:rPr>
              <a:t>How much can you afford to lose?</a:t>
            </a:r>
          </a:p>
          <a:p>
            <a:pPr marL="971550" lvl="1" indent="-514350">
              <a:lnSpc>
                <a:spcPct val="100000"/>
              </a:lnSpc>
              <a:spcAft>
                <a:spcPts val="100"/>
              </a:spcAft>
              <a:buAutoNum type="arabicPeriod"/>
            </a:pPr>
            <a:r>
              <a:rPr lang="en-US" sz="2000" dirty="0">
                <a:latin typeface="Atlanta" panose="020B0502020202020204" pitchFamily="34" charset="0"/>
              </a:rPr>
              <a:t>How long do you have to pay back loss(es)?</a:t>
            </a:r>
          </a:p>
          <a:p>
            <a:pPr marL="971550" lvl="1" indent="-514350">
              <a:lnSpc>
                <a:spcPct val="100000"/>
              </a:lnSpc>
              <a:spcAft>
                <a:spcPts val="100"/>
              </a:spcAft>
              <a:buAutoNum type="arabicPeriod"/>
            </a:pPr>
            <a:r>
              <a:rPr lang="en-US" sz="2000" dirty="0">
                <a:latin typeface="Atlanta" panose="020B0502020202020204" pitchFamily="34" charset="0"/>
              </a:rPr>
              <a:t>Choice: “You can either sleep well or you can eat well”</a:t>
            </a:r>
          </a:p>
          <a:p>
            <a:pPr marL="971550" lvl="1" indent="-514350">
              <a:lnSpc>
                <a:spcPct val="100000"/>
              </a:lnSpc>
              <a:spcAft>
                <a:spcPts val="100"/>
              </a:spcAft>
              <a:buAutoNum type="arabicPeriod"/>
            </a:pPr>
            <a:r>
              <a:rPr lang="en-US" sz="2000" dirty="0">
                <a:latin typeface="Atlanta" panose="020B0502020202020204" pitchFamily="34" charset="0"/>
              </a:rPr>
              <a:t>Risk and return are highly correlated</a:t>
            </a:r>
          </a:p>
          <a:p>
            <a:pPr marL="971550" lvl="1" indent="-514350">
              <a:lnSpc>
                <a:spcPct val="100000"/>
              </a:lnSpc>
              <a:spcAft>
                <a:spcPts val="100"/>
              </a:spcAft>
              <a:buAutoNum type="arabicPeriod"/>
            </a:pPr>
            <a:r>
              <a:rPr lang="en-US" sz="2000" dirty="0">
                <a:latin typeface="Atlanta" panose="020B0502020202020204" pitchFamily="34" charset="0"/>
              </a:rPr>
              <a:t>Markets will not give you high returns and low risk</a:t>
            </a:r>
          </a:p>
          <a:p>
            <a:pPr marL="971550" lvl="1" indent="-514350">
              <a:lnSpc>
                <a:spcPct val="100000"/>
              </a:lnSpc>
              <a:spcAft>
                <a:spcPts val="100"/>
              </a:spcAft>
              <a:buAutoNum type="arabicPeriod"/>
            </a:pPr>
            <a:r>
              <a:rPr lang="en-US" sz="2000" dirty="0">
                <a:latin typeface="Atlanta" panose="020B0502020202020204" pitchFamily="34" charset="0"/>
              </a:rPr>
              <a:t>Risk is measured by standard deviation (variability) of returns</a:t>
            </a:r>
          </a:p>
          <a:p>
            <a:pPr marL="971550" lvl="1" indent="-514350">
              <a:lnSpc>
                <a:spcPct val="100000"/>
              </a:lnSpc>
              <a:spcAft>
                <a:spcPts val="100"/>
              </a:spcAft>
              <a:buAutoNum type="arabicPeriod"/>
            </a:pPr>
            <a:r>
              <a:rPr lang="en-US" sz="2000" dirty="0">
                <a:latin typeface="Atlanta" panose="020B0502020202020204" pitchFamily="34" charset="0"/>
              </a:rPr>
              <a:t>Return/ Risk = Information Ratio [IR]</a:t>
            </a:r>
          </a:p>
          <a:p>
            <a:pPr marL="971550" lvl="1" indent="-514350">
              <a:lnSpc>
                <a:spcPct val="100000"/>
              </a:lnSpc>
              <a:spcAft>
                <a:spcPts val="100"/>
              </a:spcAft>
              <a:buAutoNum type="arabicPeriod"/>
            </a:pPr>
            <a:r>
              <a:rPr lang="en-US" sz="2000" dirty="0">
                <a:latin typeface="Atlanta" panose="020B0502020202020204" pitchFamily="34" charset="0"/>
              </a:rPr>
              <a:t>Objective: High IR</a:t>
            </a:r>
            <a:endParaRPr lang="en-CA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169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5. Pensions – Assets and Investments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985741" cy="50807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>
                <a:latin typeface="Atlanta" panose="020B0502020202020204" pitchFamily="34" charset="0"/>
              </a:rPr>
              <a:t>Top Down Process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      1. 	Investment beliefs [ active vs passive, in-house vs. external, balanced vs specialty funds]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      2. 	Statement of Investment Policies and Procedures [SIPP]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Atlanta" panose="020B0502020202020204" pitchFamily="34" charset="0"/>
              </a:rPr>
              <a:t>Return objectives and time frames 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Atlanta" panose="020B0502020202020204" pitchFamily="34" charset="0"/>
              </a:rPr>
              <a:t>Benchmark reference [E.G.: S&amp;P/TSX, S&amp;P500]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Atlanta" panose="020B0502020202020204" pitchFamily="34" charset="0"/>
              </a:rPr>
              <a:t>Asset mix policy – target and ranges [ E.G.: 60% Equities +/- 10%]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Atlanta" panose="020B0502020202020204" pitchFamily="34" charset="0"/>
              </a:rPr>
              <a:t>Asset classes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Atlanta" panose="020B0502020202020204" pitchFamily="34" charset="0"/>
              </a:rPr>
              <a:t>Manager selection and monitoring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Atlanta" panose="020B0502020202020204" pitchFamily="34" charset="0"/>
              </a:rPr>
              <a:t>Rebalancing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Atlanta" panose="020B0502020202020204" pitchFamily="34" charset="0"/>
              </a:rPr>
              <a:t>Proxy voting</a:t>
            </a: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288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5. Pensions – Assets and Investments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985741" cy="50807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 Asset Class Returns and Standard Deviations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	    </a:t>
            </a:r>
            <a:r>
              <a:rPr lang="en-US" sz="2000" b="1" dirty="0">
                <a:latin typeface="Atlanta" panose="020B0502020202020204" pitchFamily="34" charset="0"/>
              </a:rPr>
              <a:t>Asset Class                                     	Returns                    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	Canadian Equities                         	  7.6%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	U.S Equities                                  	11.2%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	Foreign Equities  (All)                   	  6.9%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	Foreign Equities (Developed)      	  7.5%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	Canadian Bonds                           	  0.2%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		Real Estate                                     	  5.7%</a:t>
            </a:r>
            <a:endParaRPr lang="en-CA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435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91B55-7C88-83A5-3648-9B448E97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355608"/>
            <a:ext cx="9367837" cy="1189038"/>
          </a:xfrm>
        </p:spPr>
        <p:txBody>
          <a:bodyPr>
            <a:normAutofit fontScale="90000"/>
          </a:bodyPr>
          <a:lstStyle/>
          <a:p>
            <a:r>
              <a:rPr lang="en-CA" b="1" dirty="0">
                <a:latin typeface="Atlanta" panose="020B0502020202020204" pitchFamily="34" charset="0"/>
              </a:rPr>
              <a:t>6. Conclusions and Take-Aways</a:t>
            </a:r>
            <a:br>
              <a:rPr lang="en-US" dirty="0"/>
            </a:b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B4C573-6624-B9B5-710D-F80ADBE1E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58" y="1900254"/>
            <a:ext cx="10655063" cy="47765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 Pension system developed based on old models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Old models out of date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Develop new models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New models must recognize: many jobs/increasing longevity/many retirements/only periodic pension coverage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Retirement savings: start young and let time and compound interest work in your </a:t>
            </a:r>
            <a:r>
              <a:rPr lang="en-US" sz="2000" dirty="0" err="1">
                <a:latin typeface="Atlanta" panose="020B0502020202020204" pitchFamily="34" charset="0"/>
              </a:rPr>
              <a:t>favour</a:t>
            </a:r>
            <a:endParaRPr lang="en-CA" sz="2000" dirty="0">
              <a:latin typeface="Atlanta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54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04A0-9A60-F538-2F21-324B807A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tlanta" panose="020B0502020202020204" pitchFamily="34" charset="0"/>
              </a:rPr>
              <a:t>1. Pensions – Introduction and History</a:t>
            </a:r>
            <a:endParaRPr lang="en-CA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07B7-CCE3-E012-25D3-952570565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472" y="1920240"/>
            <a:ext cx="9367204" cy="4765232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Lots of Children… Why?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Mortality - little change for 2000 years: 35-45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Causes: 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High infant mortality  --- “Wash your hands”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Diseases/Plague/Epidemics/Flu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Warfare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Atlanta" panose="020B0502020202020204" pitchFamily="34" charset="0"/>
              </a:rPr>
              <a:t>Starvation</a:t>
            </a:r>
          </a:p>
          <a:p>
            <a:pPr marL="0" indent="0">
              <a:buNone/>
            </a:pPr>
            <a:r>
              <a:rPr lang="en-US" sz="2500" dirty="0">
                <a:latin typeface="Atlanta" panose="020B0502020202020204" pitchFamily="34" charset="0"/>
              </a:rPr>
              <a:t>                   </a:t>
            </a:r>
            <a:endParaRPr lang="en-CA" sz="2500" dirty="0">
              <a:latin typeface="Atlanta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55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04A0-9A60-F538-2F21-324B807A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Atlanta" panose="020B0502020202020204" pitchFamily="34" charset="0"/>
              </a:rPr>
              <a:t>1. Pensions – Introduction and History</a:t>
            </a:r>
            <a:endParaRPr lang="en-CA" sz="4000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07B7-CCE3-E012-25D3-952570565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1917489"/>
            <a:ext cx="9367204" cy="4750730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500" dirty="0">
                <a:latin typeface="Atlanta" panose="020B0502020202020204" pitchFamily="34" charset="0"/>
              </a:rPr>
              <a:t> </a:t>
            </a:r>
            <a:r>
              <a:rPr lang="en-US" sz="2000" dirty="0">
                <a:latin typeface="Atlanta" panose="020B0502020202020204" pitchFamily="34" charset="0"/>
              </a:rPr>
              <a:t>Advances in medicine in 1800’s --- lower mortality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 Result: What to do with now “unproductive” old people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 Solution: provide a pension [from state or employer]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State pensions: </a:t>
            </a:r>
          </a:p>
          <a:p>
            <a:pPr lvl="1"/>
            <a:r>
              <a:rPr lang="en-US" sz="2000" dirty="0">
                <a:latin typeface="Atlanta" panose="020B0502020202020204" pitchFamily="34" charset="0"/>
              </a:rPr>
              <a:t>1889 Germany/ Bismarck</a:t>
            </a:r>
          </a:p>
          <a:p>
            <a:pPr lvl="1"/>
            <a:r>
              <a:rPr lang="en-CA" sz="2000" dirty="0">
                <a:latin typeface="Atlanta" panose="020B0502020202020204" pitchFamily="34" charset="0"/>
              </a:rPr>
              <a:t>1908 U.K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2000" dirty="0">
                <a:latin typeface="Atlanta" panose="020B0502020202020204" pitchFamily="34" charset="0"/>
              </a:rPr>
              <a:t>Employer: Rome – Legionnaires after 25 years of service: got plot of land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2000" dirty="0">
                <a:latin typeface="Atlanta" panose="020B0502020202020204" pitchFamily="34" charset="0"/>
              </a:rPr>
              <a:t>Canada:       </a:t>
            </a:r>
          </a:p>
          <a:p>
            <a:pPr lvl="1"/>
            <a:r>
              <a:rPr lang="en-CA" sz="2000" dirty="0">
                <a:latin typeface="Atlanta" panose="020B0502020202020204" pitchFamily="34" charset="0"/>
              </a:rPr>
              <a:t>Hudson’s Bay Company – discretionary</a:t>
            </a:r>
          </a:p>
          <a:p>
            <a:pPr lvl="1"/>
            <a:r>
              <a:rPr lang="en-CA" sz="2000" dirty="0">
                <a:latin typeface="Atlanta" panose="020B0502020202020204" pitchFamily="34" charset="0"/>
              </a:rPr>
              <a:t>Grand Trunk Railway</a:t>
            </a:r>
          </a:p>
          <a:p>
            <a:pPr lvl="1"/>
            <a:r>
              <a:rPr lang="en-CA" sz="2000" dirty="0">
                <a:latin typeface="Atlanta" panose="020B0502020202020204" pitchFamily="34" charset="0"/>
              </a:rPr>
              <a:t>Banks</a:t>
            </a:r>
          </a:p>
          <a:p>
            <a:pPr lvl="1"/>
            <a:r>
              <a:rPr lang="en-CA" sz="2000" dirty="0">
                <a:latin typeface="Atlanta" panose="020B0502020202020204" pitchFamily="34" charset="0"/>
              </a:rPr>
              <a:t>Federal Government </a:t>
            </a:r>
          </a:p>
        </p:txBody>
      </p:sp>
    </p:spTree>
    <p:extLst>
      <p:ext uri="{BB962C8B-B14F-4D97-AF65-F5344CB8AC3E}">
        <p14:creationId xmlns:p14="http://schemas.microsoft.com/office/powerpoint/2010/main" val="1749856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04A0-9A60-F538-2F21-324B807A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1. Pensions – Introduction and History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07B7-CCE3-E012-25D3-952570565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2" y="1751400"/>
            <a:ext cx="10035429" cy="5106599"/>
          </a:xfrm>
        </p:spPr>
        <p:txBody>
          <a:bodyPr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 Paying for Pensions [Funding]: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A. Pay As You Go  -- no pre-funding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      E.G: Old Age Security – paid out of current tax revenues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B. Pre-funded – set aside funds when working to pay pensions in retirement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      E.G: Employer plans  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UAPP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PSPP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Imperial Oil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C.P.R.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latin typeface="Atlanta" panose="020B0502020202020204" pitchFamily="34" charset="0"/>
              </a:rPr>
              <a:t>         C. Partially Funded – some reserves</a:t>
            </a:r>
          </a:p>
          <a:p>
            <a:pPr marL="0" indent="0">
              <a:buNone/>
            </a:pPr>
            <a:r>
              <a:rPr lang="en-US" sz="2000" dirty="0">
                <a:latin typeface="Atlanta" panose="020B0502020202020204" pitchFamily="34" charset="0"/>
              </a:rPr>
              <a:t>              E.G: Social Security Systems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Canada Pension Plan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Quebec Pension Plan</a:t>
            </a:r>
          </a:p>
          <a:p>
            <a:pPr lvl="3"/>
            <a:r>
              <a:rPr lang="en-US" sz="2000" dirty="0">
                <a:latin typeface="Atlanta" panose="020B0502020202020204" pitchFamily="34" charset="0"/>
              </a:rPr>
              <a:t>U.S. Social Security System</a:t>
            </a:r>
            <a:endParaRPr lang="en-CA" sz="2000" dirty="0">
              <a:latin typeface="Atlanta" panose="020B0502020202020204" pitchFamily="34" charset="0"/>
            </a:endParaRP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927954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04A0-9A60-F538-2F21-324B807A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1. Pensions – Introduction and History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07B7-CCE3-E012-25D3-952570565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38253"/>
            <a:ext cx="9367204" cy="4041648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 Original Design Model:  up to about 1970’s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Hired: Age 25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Retired: Age 65  [all with 1 employer]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Died: Age 75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Contributions: Paid in over 40 years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Benefits: Paid out over 10 years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Ratio:  4:1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522637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04A0-9A60-F538-2F21-324B807A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latin typeface="Atlanta" panose="020B0502020202020204" pitchFamily="34" charset="0"/>
              </a:rPr>
              <a:t>1. Pensions – Introduction and History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07B7-CCE3-E012-25D3-952570565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038252"/>
            <a:ext cx="9367204" cy="4041648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tlanta" panose="020B0502020202020204" pitchFamily="34" charset="0"/>
              </a:rPr>
              <a:t> Current Model: post 1980 +/-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Hired:  Age 25 +/-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Retired: Age 55-60 [ with many employers/careers]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Died: Age 90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Contributions: Paid in over 35 years  --at best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Benefits: Paid out 30 -35 years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Ratio: 1.17:1 [Ontario Teachers: 26 years working: 32 years retired = .81:1]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tlanta" panose="020B0502020202020204" pitchFamily="34" charset="0"/>
              </a:rPr>
              <a:t>Cost per unit of benefit goes _________?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74486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12110C-454D-45D4-A43C-D268FC30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96BFA-85A7-F908-3933-F6666B8C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0437" y="369492"/>
            <a:ext cx="9363456" cy="118872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latin typeface="Atlanta" panose="020B0502020202020204" pitchFamily="34" charset="0"/>
              </a:rPr>
              <a:t>2. The Pension Landscape – Canada</a:t>
            </a:r>
            <a:endParaRPr lang="en-CA" b="1" dirty="0">
              <a:latin typeface="Atlanta" panose="020B0502020202020204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3663F10-4AEF-432D-B195-513FD3539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8AEFC5D-4625-4A90-904B-81C44B4AF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8E83EFCA-3555-722A-F015-62DF596BCE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915682"/>
              </p:ext>
            </p:extLst>
          </p:nvPr>
        </p:nvGraphicFramePr>
        <p:xfrm>
          <a:off x="2724741" y="2176272"/>
          <a:ext cx="9363456" cy="4041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58627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2515</Words>
  <Application>Microsoft Office PowerPoint</Application>
  <PresentationFormat>Widescreen</PresentationFormat>
  <Paragraphs>435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Atlanta</vt:lpstr>
      <vt:lpstr>Calibri</vt:lpstr>
      <vt:lpstr>Calibri Light</vt:lpstr>
      <vt:lpstr>Imprint MT Shadow</vt:lpstr>
      <vt:lpstr>Wingdings</vt:lpstr>
      <vt:lpstr>Office Theme</vt:lpstr>
      <vt:lpstr>Pensions and Retirement Income</vt:lpstr>
      <vt:lpstr>Outline  </vt:lpstr>
      <vt:lpstr>1. Pensions – Introduction and History</vt:lpstr>
      <vt:lpstr>1. Pensions – Introduction and History</vt:lpstr>
      <vt:lpstr>1. Pensions – Introduction and History</vt:lpstr>
      <vt:lpstr>1. Pensions – Introduction and History</vt:lpstr>
      <vt:lpstr>1. Pensions – Introduction and History</vt:lpstr>
      <vt:lpstr>1. Pensions – Introduction and History</vt:lpstr>
      <vt:lpstr> 2. The Pension Landscape – Canada</vt:lpstr>
      <vt:lpstr>2. The Pension Landscape – Canada</vt:lpstr>
      <vt:lpstr>2. The Pension Landscape – Canada</vt:lpstr>
      <vt:lpstr>2. The Pension Landscape – Canada</vt:lpstr>
      <vt:lpstr>2. The Pension Landscape – Canada</vt:lpstr>
      <vt:lpstr>2. The Pension Landscape – Canada                        Maple 8</vt:lpstr>
      <vt:lpstr>2. The Pension Landscape – Alberta</vt:lpstr>
      <vt:lpstr>2. The Pension Landscape – Alberta</vt:lpstr>
      <vt:lpstr>2. The Pension Landscape – World                         $ U. S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3. Retirement Savings – The $ and # </vt:lpstr>
      <vt:lpstr>4. Pensions – Liabilities and Benefits </vt:lpstr>
      <vt:lpstr>4. Pensions – Liabilities and Benefits </vt:lpstr>
      <vt:lpstr>4. Pensions – Liabilities and Benefits </vt:lpstr>
      <vt:lpstr>4. Pensions – Liabilities and Benefits </vt:lpstr>
      <vt:lpstr>4. Pensions – Liabilities and Benefits </vt:lpstr>
      <vt:lpstr>5. Pensions – Assets and Investments </vt:lpstr>
      <vt:lpstr>5. Pensions – Assets and Investments </vt:lpstr>
      <vt:lpstr>5. Pensions – Assets and Investments </vt:lpstr>
      <vt:lpstr>6. Conclusions and Take-Aways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Pensions and Retirement Income</dc:title>
  <dc:creator>Paul Owens</dc:creator>
  <cp:lastModifiedBy>Paul Owens</cp:lastModifiedBy>
  <cp:revision>12</cp:revision>
  <dcterms:created xsi:type="dcterms:W3CDTF">2022-09-25T19:50:41Z</dcterms:created>
  <dcterms:modified xsi:type="dcterms:W3CDTF">2023-05-17T21:34:09Z</dcterms:modified>
</cp:coreProperties>
</file>