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</p:sldIdLst>
  <p:sldSz cx="12192000" cy="6858000"/>
  <p:notesSz cx="9236075" cy="7010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53D414-9339-4A3B-A019-C9213B1E8C94}" v="1" dt="2023-05-02T21:38:06.91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80" autoAdjust="0"/>
  </p:normalViewPr>
  <p:slideViewPr>
    <p:cSldViewPr>
      <p:cViewPr varScale="1">
        <p:scale>
          <a:sx n="73" d="100"/>
          <a:sy n="73" d="100"/>
        </p:scale>
        <p:origin x="97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371" y="0"/>
            <a:ext cx="4002299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AC96D-AE1C-44A1-872A-F8242BB8F7B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73756"/>
            <a:ext cx="738886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02299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371" y="6658258"/>
            <a:ext cx="4002299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F5CB1-9430-4330-9AF6-9DDC8A4CB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6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86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47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59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61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03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02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76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676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25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9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09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68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71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38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20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3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9F5CB1-9430-4330-9AF6-9DDC8A4CB0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3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1313" y="200183"/>
            <a:ext cx="8729372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2238" y="2252475"/>
            <a:ext cx="10375265" cy="38334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1313" y="200183"/>
            <a:ext cx="8729372" cy="840454"/>
          </a:xfrm>
          <a:prstGeom prst="rect">
            <a:avLst/>
          </a:prstGeom>
        </p:spPr>
        <p:txBody>
          <a:bodyPr vert="horz" wrap="square" lIns="0" tIns="161766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lang="en-CA" spc="-10" dirty="0"/>
              <a:t>Investing 101: The Basics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-2" y="1691639"/>
            <a:ext cx="12192635" cy="5166360"/>
            <a:chOff x="-2" y="1691639"/>
            <a:chExt cx="12192635" cy="5166360"/>
          </a:xfrm>
        </p:grpSpPr>
        <p:sp>
          <p:nvSpPr>
            <p:cNvPr id="5" name="object 5"/>
            <p:cNvSpPr/>
            <p:nvPr/>
          </p:nvSpPr>
          <p:spPr>
            <a:xfrm>
              <a:off x="-2" y="1702304"/>
              <a:ext cx="12192635" cy="5156200"/>
            </a:xfrm>
            <a:custGeom>
              <a:avLst/>
              <a:gdLst/>
              <a:ahLst/>
              <a:cxnLst/>
              <a:rect l="l" t="t" r="r" b="b"/>
              <a:pathLst>
                <a:path w="12192635" h="5156200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18"/>
                  </a:lnTo>
                  <a:lnTo>
                    <a:pt x="0" y="742518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55692"/>
                  </a:lnTo>
                  <a:lnTo>
                    <a:pt x="12192012" y="5155692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32086" y="2080369"/>
            <a:ext cx="7689850" cy="359200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endParaRPr lang="en-CA"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endParaRPr lang="en-CA"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r>
              <a:rPr lang="en-CA" sz="2200" dirty="0">
                <a:latin typeface="Verdana"/>
                <a:cs typeface="Verdana"/>
              </a:rPr>
              <a:t>Presentation to Investment Advisory Committee</a:t>
            </a: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endParaRPr lang="en-CA"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r>
              <a:rPr lang="en-CA" sz="2200" dirty="0">
                <a:latin typeface="Verdana"/>
                <a:cs typeface="Verdana"/>
              </a:rPr>
              <a:t>Maria </a:t>
            </a:r>
            <a:r>
              <a:rPr lang="en-CA" sz="2200" dirty="0" err="1">
                <a:latin typeface="Verdana"/>
                <a:cs typeface="Verdana"/>
              </a:rPr>
              <a:t>Droste</a:t>
            </a:r>
            <a:r>
              <a:rPr lang="en-CA" sz="2200" dirty="0">
                <a:latin typeface="Verdana"/>
                <a:cs typeface="Verdana"/>
              </a:rPr>
              <a:t> Foundation</a:t>
            </a: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endParaRPr lang="en-CA"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r>
              <a:rPr lang="en-CA" sz="2200" dirty="0">
                <a:latin typeface="Verdana"/>
                <a:cs typeface="Verdana"/>
              </a:rPr>
              <a:t>Paul Owens &amp; Derek Nolan</a:t>
            </a: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endParaRPr lang="en-CA"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  <a:tabLst>
                <a:tab pos="568960" algn="l"/>
              </a:tabLst>
            </a:pPr>
            <a:r>
              <a:rPr lang="en-CA" sz="2200" dirty="0">
                <a:latin typeface="Verdana"/>
                <a:cs typeface="Verdana"/>
              </a:rPr>
              <a:t>May 25, 2023 </a:t>
            </a:r>
            <a:endParaRPr sz="2200" dirty="0">
              <a:latin typeface="Verdana"/>
              <a:cs typeface="Verdana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5. Rebalancing: Why, When and How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Why: To return your actual asset mix back to your asset mix policy/target</a:t>
              </a:r>
            </a:p>
            <a:p>
              <a:endParaRPr lang="en-CA" dirty="0"/>
            </a:p>
            <a:p>
              <a:r>
                <a:rPr lang="en-CA" dirty="0"/>
                <a:t>                                   Mean reversion : “Trees don’t grow to the sky”</a:t>
              </a:r>
            </a:p>
            <a:p>
              <a:endParaRPr lang="en-CA" dirty="0"/>
            </a:p>
            <a:p>
              <a:r>
                <a:rPr lang="en-CA" dirty="0"/>
                <a:t>                                   </a:t>
              </a:r>
              <a:r>
                <a:rPr lang="en-US" dirty="0"/>
                <a:t>At some point, your winners will fall and your losers will rise</a:t>
              </a:r>
            </a:p>
            <a:p>
              <a:endParaRPr lang="en-US" dirty="0"/>
            </a:p>
            <a:p>
              <a:r>
                <a:rPr lang="en-US" dirty="0"/>
                <a:t>                                   </a:t>
              </a:r>
              <a:r>
                <a:rPr lang="en-CA" dirty="0"/>
                <a:t>Maintains your desired risk profile as expressed through your asset  policy mix </a:t>
              </a:r>
            </a:p>
            <a:p>
              <a:endParaRPr lang="en-CA" dirty="0"/>
            </a:p>
            <a:p>
              <a:r>
                <a:rPr lang="en-CA" dirty="0"/>
                <a:t>                                   Note: it is contrarian and seems counterintuitive – why sell your winners?  </a:t>
              </a:r>
            </a:p>
            <a:p>
              <a:r>
                <a:rPr lang="en-US" dirty="0"/>
                <a:t>                                    </a:t>
              </a:r>
            </a:p>
            <a:p>
              <a:r>
                <a:rPr lang="en-US" dirty="0"/>
                <a:t>                                   </a:t>
              </a:r>
              <a:r>
                <a:rPr lang="en-CA" dirty="0"/>
                <a:t> 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380124370"/>
      </p:ext>
    </p:extLst>
  </p:cSld>
  <p:clrMapOvr>
    <a:masterClrMapping/>
  </p:clrMapOvr>
  <p:transition spd="slow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5. Rebalancing: Why, When and How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-1" y="1905000"/>
            <a:ext cx="12192001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When: When your asset holdings for a particular asset class exceeds the maximum or </a:t>
              </a:r>
            </a:p>
            <a:p>
              <a:endParaRPr lang="en-CA" dirty="0"/>
            </a:p>
            <a:p>
              <a:r>
                <a:rPr lang="en-CA" dirty="0"/>
                <a:t>                                      minimum range for that asset class</a:t>
              </a:r>
            </a:p>
            <a:p>
              <a:endParaRPr lang="en-CA" dirty="0"/>
            </a:p>
            <a:p>
              <a:r>
                <a:rPr lang="en-CA" dirty="0"/>
                <a:t>                          </a:t>
              </a:r>
            </a:p>
            <a:p>
              <a:r>
                <a:rPr lang="en-CA" dirty="0"/>
                <a:t>                          Example: U. S. Equities – Target= 60%  Minimum: 50%, Maximum: 70 %</a:t>
              </a:r>
            </a:p>
            <a:p>
              <a:endParaRPr lang="en-CA" dirty="0"/>
            </a:p>
            <a:p>
              <a:r>
                <a:rPr lang="en-CA" dirty="0"/>
                <a:t>                                                                  - Actual weighting as of quarter end = 73%</a:t>
              </a:r>
            </a:p>
            <a:p>
              <a:endParaRPr lang="en-CA" dirty="0"/>
            </a:p>
            <a:p>
              <a:r>
                <a:rPr lang="en-CA" dirty="0"/>
                <a:t>                                                                  - Cause: higher increase in market value of U.S. stocks</a:t>
              </a:r>
            </a:p>
            <a:p>
              <a:r>
                <a:rPr lang="en-CA" dirty="0"/>
                <a:t>                                                                     compared to other asset classes</a:t>
              </a:r>
              <a:endParaRPr lang="en-US" dirty="0"/>
            </a:p>
            <a:p>
              <a:endParaRPr lang="en-US" dirty="0"/>
            </a:p>
            <a:p>
              <a:r>
                <a:rPr lang="en-CA" dirty="0"/>
                <a:t>               </a:t>
              </a:r>
            </a:p>
            <a:p>
              <a:r>
                <a:rPr lang="en-CA" dirty="0"/>
                <a:t> 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229646460"/>
      </p:ext>
    </p:extLst>
  </p:cSld>
  <p:clrMapOvr>
    <a:masterClrMapping/>
  </p:clrMapOvr>
  <p:transition spd="slow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5. Rebalancing: Why, When and How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How: 1. Time based –rebalance every quarter or year. Go back to asset class target even if actual</a:t>
              </a:r>
            </a:p>
            <a:p>
              <a:r>
                <a:rPr lang="en-CA" dirty="0"/>
                <a:t>                                       </a:t>
              </a:r>
            </a:p>
            <a:p>
              <a:r>
                <a:rPr lang="en-CA" dirty="0"/>
                <a:t>                                        weighting is within range. E.G.: Actual 73%, Target 70%. Sell 3%</a:t>
              </a:r>
            </a:p>
            <a:p>
              <a:r>
                <a:rPr lang="en-CA" dirty="0"/>
                <a:t>                                     </a:t>
              </a:r>
            </a:p>
            <a:p>
              <a:r>
                <a:rPr lang="en-CA" dirty="0"/>
                <a:t>                                    2. Policy driven – rebalance if outside of actual range</a:t>
              </a:r>
            </a:p>
            <a:p>
              <a:r>
                <a:rPr lang="en-CA" dirty="0"/>
                <a:t>                                                             - amount buy or sell: back to target, minimum or maximum of range</a:t>
              </a:r>
            </a:p>
            <a:p>
              <a:r>
                <a:rPr lang="en-CA" dirty="0"/>
                <a:t>                                                               or some set formula, E.G.: ½ way between actual and target</a:t>
              </a:r>
            </a:p>
            <a:p>
              <a:endParaRPr lang="en-CA" dirty="0"/>
            </a:p>
            <a:p>
              <a:r>
                <a:rPr lang="en-CA" dirty="0"/>
                <a:t>                                     3. Use cash flow to buy underweight asset class</a:t>
              </a:r>
            </a:p>
            <a:p>
              <a:r>
                <a:rPr lang="en-CA" dirty="0"/>
                <a:t>                                                             - use income received from dividends, interest and proceeds from</a:t>
              </a:r>
            </a:p>
            <a:p>
              <a:r>
                <a:rPr lang="en-CA" dirty="0"/>
                <a:t>                                                                sales to buy underweight asset class</a:t>
              </a:r>
            </a:p>
            <a:p>
              <a:r>
                <a:rPr lang="en-CA" dirty="0"/>
                <a:t>                                                             - Note: may take a long time</a:t>
              </a:r>
              <a:endParaRPr lang="en-US" dirty="0"/>
            </a:p>
            <a:p>
              <a:endParaRPr lang="en-US" dirty="0"/>
            </a:p>
            <a:p>
              <a:r>
                <a:rPr lang="en-CA" dirty="0"/>
                <a:t>               </a:t>
              </a:r>
            </a:p>
            <a:p>
              <a:r>
                <a:rPr lang="en-CA" dirty="0"/>
                <a:t> 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479185901"/>
      </p:ext>
    </p:extLst>
  </p:cSld>
  <p:clrMapOvr>
    <a:masterClrMapping/>
  </p:clrMapOvr>
  <p:transition spd="slow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6. Investment Styles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Equities: The Style box</a:t>
              </a:r>
            </a:p>
            <a:p>
              <a:endParaRPr lang="en-CA" dirty="0"/>
            </a:p>
            <a:p>
              <a:r>
                <a:rPr lang="en-CA" dirty="0"/>
                <a:t>                          1. Define Geographic market: U.S; Global; Developed Markets; Emerging Markets</a:t>
              </a:r>
            </a:p>
            <a:p>
              <a:endParaRPr lang="en-CA" dirty="0"/>
            </a:p>
            <a:p>
              <a:r>
                <a:rPr lang="en-CA" dirty="0"/>
                <a:t>                          2.  Size:           Small Cap      Mid Cap      Large Cap</a:t>
              </a:r>
            </a:p>
            <a:p>
              <a:r>
                <a:rPr lang="en-CA" dirty="0"/>
                <a:t>                      </a:t>
              </a:r>
            </a:p>
            <a:p>
              <a:r>
                <a:rPr lang="en-CA" dirty="0"/>
                <a:t>                               Style:          Value              </a:t>
              </a:r>
              <a:r>
                <a:rPr lang="en-CA" dirty="0" err="1"/>
                <a:t>Value</a:t>
              </a:r>
              <a:r>
                <a:rPr lang="en-CA" dirty="0"/>
                <a:t>           </a:t>
              </a:r>
              <a:r>
                <a:rPr lang="en-CA" dirty="0" err="1"/>
                <a:t>Value</a:t>
              </a:r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                               Growth           </a:t>
              </a:r>
              <a:r>
                <a:rPr lang="en-CA" dirty="0" err="1"/>
                <a:t>Growth</a:t>
              </a:r>
              <a:r>
                <a:rPr lang="en-CA" dirty="0"/>
                <a:t>          </a:t>
              </a:r>
              <a:r>
                <a:rPr lang="en-CA" dirty="0" err="1"/>
                <a:t>Growth</a:t>
              </a:r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                               Core               </a:t>
              </a:r>
              <a:r>
                <a:rPr lang="en-CA" dirty="0" err="1"/>
                <a:t>Core</a:t>
              </a:r>
              <a:r>
                <a:rPr lang="en-CA" dirty="0"/>
                <a:t>              </a:t>
              </a:r>
              <a:r>
                <a:rPr lang="en-CA" dirty="0" err="1"/>
                <a:t>Core</a:t>
              </a:r>
              <a:r>
                <a:rPr lang="en-CA" dirty="0"/>
                <a:t> </a:t>
              </a:r>
            </a:p>
            <a:p>
              <a:endParaRPr lang="en-CA" dirty="0"/>
            </a:p>
            <a:p>
              <a:r>
                <a:rPr lang="en-CA" dirty="0"/>
                <a:t>                          3. Investment approach: Top-Down vs. Bottom-up            </a:t>
              </a:r>
            </a:p>
            <a:p>
              <a:r>
                <a:rPr lang="en-CA" dirty="0"/>
                <a:t> 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628619136"/>
      </p:ext>
    </p:extLst>
  </p:cSld>
  <p:clrMapOvr>
    <a:masterClrMapping/>
  </p:clrMapOvr>
  <p:transition spd="slow"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6. Investment Styles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Bonds:</a:t>
              </a:r>
            </a:p>
            <a:p>
              <a:endParaRPr lang="en-CA" dirty="0"/>
            </a:p>
            <a:p>
              <a:r>
                <a:rPr lang="en-CA" dirty="0"/>
                <a:t>                           Geographic Market:  U. S. or Foreign</a:t>
              </a:r>
            </a:p>
            <a:p>
              <a:endParaRPr lang="en-CA" dirty="0"/>
            </a:p>
            <a:p>
              <a:r>
                <a:rPr lang="en-CA" dirty="0"/>
                <a:t>                           Type: Government or Corporate</a:t>
              </a:r>
            </a:p>
            <a:p>
              <a:endParaRPr lang="en-CA" dirty="0"/>
            </a:p>
            <a:p>
              <a:r>
                <a:rPr lang="en-CA" dirty="0"/>
                <a:t>                           Quality: Investment Grade (BBB) or below Investment Grade (&lt;BBB)</a:t>
              </a:r>
            </a:p>
            <a:p>
              <a:endParaRPr lang="en-CA" dirty="0"/>
            </a:p>
            <a:p>
              <a:r>
                <a:rPr lang="en-CA" dirty="0"/>
                <a:t>                           Style: Sector/quality rotators or Interest-rate anticipators</a:t>
              </a:r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205601153"/>
      </p:ext>
    </p:extLst>
  </p:cSld>
  <p:clrMapOvr>
    <a:masterClrMapping/>
  </p:clrMapOvr>
  <p:transition spd="slow"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7. Performance and Benchmarks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828800"/>
            <a:ext cx="12192000" cy="50292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Why do we invest; To earn income to support our investment objectives</a:t>
              </a:r>
            </a:p>
            <a:p>
              <a:endParaRPr lang="en-CA" dirty="0"/>
            </a:p>
            <a:p>
              <a:r>
                <a:rPr lang="en-CA" dirty="0"/>
                <a:t>                       How do we know if we are earning enough or the right amount?</a:t>
              </a:r>
            </a:p>
            <a:p>
              <a:endParaRPr lang="en-CA" dirty="0"/>
            </a:p>
            <a:p>
              <a:r>
                <a:rPr lang="en-CA" dirty="0"/>
                <a:t>                       It depends on what we are comparing to </a:t>
              </a:r>
            </a:p>
            <a:p>
              <a:endParaRPr lang="en-CA" dirty="0"/>
            </a:p>
            <a:p>
              <a:r>
                <a:rPr lang="en-CA" dirty="0"/>
                <a:t>                       Do we fire a manager A who loses 10% and retain one B who earns 10%?</a:t>
              </a:r>
            </a:p>
            <a:p>
              <a:endParaRPr lang="en-CA" dirty="0"/>
            </a:p>
            <a:p>
              <a:r>
                <a:rPr lang="en-CA" dirty="0"/>
                <a:t>                       We could, but what if A’s peers lost 20% and B’s peers gained 20%?</a:t>
              </a:r>
            </a:p>
            <a:p>
              <a:endParaRPr lang="en-CA" dirty="0"/>
            </a:p>
            <a:p>
              <a:r>
                <a:rPr lang="en-CA" dirty="0"/>
                <a:t>                       Performance standards:</a:t>
              </a:r>
            </a:p>
            <a:p>
              <a:endParaRPr lang="en-CA" dirty="0"/>
            </a:p>
            <a:p>
              <a:r>
                <a:rPr lang="en-CA" dirty="0"/>
                <a:t>                       1. Absolute - E.G.: 7% per year or Consumer Price Index + 4%</a:t>
              </a:r>
            </a:p>
            <a:p>
              <a:r>
                <a:rPr lang="en-CA" dirty="0"/>
                <a:t>                       2. Relative to Passive Index – E.G.: S&amp;P 500 Index + 1%</a:t>
              </a:r>
            </a:p>
            <a:p>
              <a:r>
                <a:rPr lang="en-CA" dirty="0"/>
                <a:t>                       3. Relative to Other Similar Managers – E.G: top 50% of managers in group</a:t>
              </a:r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450417195"/>
      </p:ext>
    </p:extLst>
  </p:cSld>
  <p:clrMapOvr>
    <a:masterClrMapping/>
  </p:clrMapOvr>
  <p:transition spd="slow"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7. Performance and Benchmarks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757838"/>
            <a:ext cx="12192000" cy="5100162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r>
                <a:rPr lang="en-CA" dirty="0"/>
                <a:t>                       Key Indices:</a:t>
              </a:r>
            </a:p>
            <a:p>
              <a:endParaRPr lang="en-CA" dirty="0"/>
            </a:p>
            <a:p>
              <a:r>
                <a:rPr lang="en-CA" dirty="0"/>
                <a:t>                       Type                                    Index                  5 year return         10 year return         25 year return</a:t>
              </a:r>
            </a:p>
            <a:p>
              <a:r>
                <a:rPr lang="en-CA" dirty="0"/>
                <a:t>                                                                                              annualized            </a:t>
              </a:r>
              <a:r>
                <a:rPr lang="en-CA" dirty="0" err="1"/>
                <a:t>annualized</a:t>
              </a:r>
              <a:r>
                <a:rPr lang="en-CA" dirty="0"/>
                <a:t>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U.S. Large Cap Stocks        S&amp;P 500               9.42%                12.56%                     7.64%</a:t>
              </a:r>
            </a:p>
            <a:p>
              <a:endParaRPr lang="en-CA" dirty="0"/>
            </a:p>
            <a:p>
              <a:r>
                <a:rPr lang="en-CA" dirty="0"/>
                <a:t>                       U.S. Bonds                           BBG Barclays      0.02%                 1.06%                       3.97%</a:t>
              </a:r>
            </a:p>
            <a:p>
              <a:endParaRPr lang="en-CA" dirty="0"/>
            </a:p>
            <a:p>
              <a:r>
                <a:rPr lang="en-CA" dirty="0"/>
                <a:t>                       U.S. Real Estate                   FTSE NAREIT     3.98%                 6.80%                       7.63%</a:t>
              </a:r>
            </a:p>
            <a:p>
              <a:endParaRPr lang="en-CA" dirty="0"/>
            </a:p>
            <a:p>
              <a:r>
                <a:rPr lang="en-CA" dirty="0"/>
                <a:t>                        Non-U.S. Stocks                 MSCI EAFE         1.54%                 4.67%                       4.50%</a:t>
              </a:r>
            </a:p>
            <a:p>
              <a:r>
                <a:rPr lang="en-CA" dirty="0"/>
                <a:t>                        Developed Markets </a:t>
              </a:r>
            </a:p>
            <a:p>
              <a:endParaRPr lang="en-CA" dirty="0"/>
            </a:p>
            <a:p>
              <a:r>
                <a:rPr lang="en-CA" dirty="0"/>
                <a:t>                        Note: 1. Median U.S. Large Cap Manager has trouble beating S&amp;P 500 Index</a:t>
              </a:r>
            </a:p>
            <a:p>
              <a:r>
                <a:rPr lang="en-CA" dirty="0"/>
                <a:t>                                  2. Time in the market is key – cannot successfully time the market</a:t>
              </a:r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164252929"/>
      </p:ext>
    </p:extLst>
  </p:cSld>
  <p:clrMapOvr>
    <a:masterClrMapping/>
  </p:clrMapOvr>
  <p:transition spd="slow"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8. Security Selection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52400" y="1872343"/>
            <a:ext cx="12039600" cy="4985657"/>
            <a:chOff x="0" y="1660454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60454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r>
                <a:rPr lang="en-CA" dirty="0"/>
                <a:t>                    1. Diversification is key</a:t>
              </a:r>
            </a:p>
            <a:p>
              <a:endParaRPr lang="en-CA" dirty="0"/>
            </a:p>
            <a:p>
              <a:r>
                <a:rPr lang="en-CA" dirty="0"/>
                <a:t>                    2. “Don’t put all your eggs in one basket”</a:t>
              </a:r>
            </a:p>
            <a:p>
              <a:endParaRPr lang="en-CA" dirty="0"/>
            </a:p>
            <a:p>
              <a:r>
                <a:rPr lang="en-CA" dirty="0"/>
                <a:t>                    3. Most active stock managers have “concentrated” portfolios – they don’t invest in all the stocks in the </a:t>
              </a:r>
            </a:p>
            <a:p>
              <a:r>
                <a:rPr lang="en-CA" dirty="0"/>
                <a:t>                        benchmark index (otherwise, they would be like a passive manager)</a:t>
              </a:r>
            </a:p>
            <a:p>
              <a:endParaRPr lang="en-CA" dirty="0"/>
            </a:p>
            <a:p>
              <a:r>
                <a:rPr lang="en-CA" dirty="0"/>
                <a:t>                    4. Statistically, the benefits of diversification decrease as the number of stocks held &gt; 32</a:t>
              </a:r>
            </a:p>
            <a:p>
              <a:endParaRPr lang="en-CA" dirty="0"/>
            </a:p>
            <a:p>
              <a:r>
                <a:rPr lang="en-CA" dirty="0"/>
                <a:t>                    5. Most active stock managers will hold 20-50 different stocks depending on the portfolio type</a:t>
              </a:r>
            </a:p>
            <a:p>
              <a:endParaRPr lang="en-CA" dirty="0"/>
            </a:p>
            <a:p>
              <a:r>
                <a:rPr lang="en-CA" dirty="0"/>
                <a:t>                    6. As not all asset classes move up or down at the same time, aim to diversify amongst those that move </a:t>
              </a:r>
            </a:p>
            <a:p>
              <a:r>
                <a:rPr lang="en-CA" dirty="0"/>
                <a:t>                        in different direction. I.E.: low correlation </a:t>
              </a:r>
            </a:p>
            <a:p>
              <a:r>
                <a:rPr lang="en-CA" dirty="0"/>
                <a:t>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</a:t>
              </a:r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467837589"/>
      </p:ext>
    </p:extLst>
  </p:cSld>
  <p:clrMapOvr>
    <a:masterClrMapping/>
  </p:clrMapOvr>
  <p:transition spd="slow"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8. Security Selection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52400" y="1872343"/>
            <a:ext cx="12039600" cy="4985657"/>
            <a:chOff x="0" y="1660454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60454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r>
                <a:rPr lang="en-CA" dirty="0"/>
                <a:t>                    1. Investment Sectors:</a:t>
              </a:r>
            </a:p>
            <a:p>
              <a:endParaRPr lang="en-CA" dirty="0"/>
            </a:p>
            <a:p>
              <a:r>
                <a:rPr lang="en-CA" dirty="0"/>
                <a:t>                    2. Major global stock indices have 11 sectors with varying weights</a:t>
              </a:r>
            </a:p>
            <a:p>
              <a:endParaRPr lang="en-CA" dirty="0"/>
            </a:p>
            <a:p>
              <a:r>
                <a:rPr lang="en-CA" dirty="0"/>
                <a:t>                    3. U.S. S&amp;P 500; High: Information Technology 28%     Low: Energy 2%</a:t>
              </a:r>
            </a:p>
            <a:p>
              <a:endParaRPr lang="en-CA" dirty="0"/>
            </a:p>
            <a:p>
              <a:r>
                <a:rPr lang="en-CA" dirty="0"/>
                <a:t>                    4. Canada S&amp;P/TSX; High: Financial Services 30%       Low: Health Care 1%</a:t>
              </a:r>
            </a:p>
            <a:p>
              <a:endParaRPr lang="en-CA" dirty="0"/>
            </a:p>
            <a:p>
              <a:r>
                <a:rPr lang="en-CA" dirty="0"/>
                <a:t>                    5. Maximums set per sector: E.G.: 25%, or Benchmark Weight + 33%</a:t>
              </a:r>
            </a:p>
            <a:p>
              <a:endParaRPr lang="en-CA" dirty="0"/>
            </a:p>
            <a:p>
              <a:r>
                <a:rPr lang="en-CA" dirty="0"/>
                <a:t>                    6. Maximums set per security: E.G.: 10% of portfolio in any one stock; or lesser of 50% of sector weight</a:t>
              </a:r>
            </a:p>
            <a:p>
              <a:r>
                <a:rPr lang="en-CA" dirty="0"/>
                <a:t>                        and 7% of portfolio in any one stock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</a:t>
              </a:r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47142236"/>
      </p:ext>
    </p:extLst>
  </p:cSld>
  <p:clrMapOvr>
    <a:masterClrMapping/>
  </p:clrMapOvr>
  <p:transition spd="slow"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709795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9. Environmental, Social and   Governance Factors: ESG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52400" y="1872343"/>
            <a:ext cx="12039600" cy="4985657"/>
            <a:chOff x="0" y="1660454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60454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r>
                <a:rPr lang="en-CA" sz="1600" dirty="0"/>
                <a:t>                    1. Rapidly evolving issue for pension plans and foundations/endowments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2. Europe in lead, followed by Canada , and then U.S.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3. Pension plans have fiduciary obligation to members. Restricted in how they apply ESG</a:t>
              </a:r>
            </a:p>
            <a:p>
              <a:r>
                <a:rPr lang="en-CA" sz="1600" dirty="0"/>
                <a:t>                        to investments. Foundations/endowments have few external restrictions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4. Maria </a:t>
              </a:r>
              <a:r>
                <a:rPr lang="en-CA" sz="1600" dirty="0" err="1"/>
                <a:t>Droste</a:t>
              </a:r>
              <a:r>
                <a:rPr lang="en-CA" sz="1600" dirty="0"/>
                <a:t> Foundation has its guidelines on restricted investments  -- ahead of most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5. Governance issue: How does Maria </a:t>
              </a:r>
              <a:r>
                <a:rPr lang="en-CA" sz="1600" dirty="0" err="1"/>
                <a:t>Droste</a:t>
              </a:r>
              <a:r>
                <a:rPr lang="en-CA" sz="1600" dirty="0"/>
                <a:t> Foundation vote its “proxies”.? </a:t>
              </a:r>
            </a:p>
            <a:p>
              <a:r>
                <a:rPr lang="en-CA" sz="1600" dirty="0"/>
                <a:t>                         I.E.: Maria </a:t>
              </a:r>
              <a:r>
                <a:rPr lang="en-CA" sz="1600" dirty="0" err="1"/>
                <a:t>Droste</a:t>
              </a:r>
              <a:r>
                <a:rPr lang="en-CA" sz="1600" dirty="0"/>
                <a:t> votes its own proxies, or managers vote as they decide, or managers vote as </a:t>
              </a:r>
            </a:p>
            <a:p>
              <a:r>
                <a:rPr lang="en-CA" sz="1600" dirty="0"/>
                <a:t>                                 instructed by Maria </a:t>
              </a:r>
              <a:r>
                <a:rPr lang="en-CA" sz="1600" dirty="0" err="1"/>
                <a:t>Droste</a:t>
              </a:r>
              <a:endParaRPr lang="en-CA" sz="1600" dirty="0"/>
            </a:p>
            <a:p>
              <a:endParaRPr lang="en-CA" sz="1600" dirty="0"/>
            </a:p>
            <a:p>
              <a:r>
                <a:rPr lang="en-CA" sz="1600" dirty="0"/>
                <a:t>                    6. Challenge for Maria </a:t>
              </a:r>
              <a:r>
                <a:rPr lang="en-CA" sz="1600" dirty="0" err="1"/>
                <a:t>Droste</a:t>
              </a:r>
              <a:r>
                <a:rPr lang="en-CA" sz="1600" dirty="0"/>
                <a:t> Foundation: Finding managers that will construct portfolios as we </a:t>
              </a:r>
            </a:p>
            <a:p>
              <a:r>
                <a:rPr lang="en-CA" sz="1600" dirty="0"/>
                <a:t>                        desire with appropriate benchmarks</a:t>
              </a:r>
            </a:p>
            <a:p>
              <a:r>
                <a:rPr lang="en-CA" sz="1600" dirty="0"/>
                <a:t>  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</a:t>
              </a:r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790674962"/>
      </p:ext>
    </p:extLst>
  </p:cSld>
  <p:clrMapOvr>
    <a:masterClrMapping/>
  </p:clrMapOvr>
  <p:transition spd="slow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1313" y="200183"/>
            <a:ext cx="8729372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254" dirty="0"/>
              <a:t>                   Outline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691639"/>
            <a:ext cx="12192633" cy="5166362"/>
            <a:chOff x="0" y="1691638"/>
            <a:chExt cx="12192633" cy="5928361"/>
          </a:xfrm>
        </p:grpSpPr>
        <p:sp>
          <p:nvSpPr>
            <p:cNvPr id="5" name="object 5"/>
            <p:cNvSpPr/>
            <p:nvPr/>
          </p:nvSpPr>
          <p:spPr>
            <a:xfrm>
              <a:off x="0" y="1691638"/>
              <a:ext cx="12192633" cy="5928361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</a:t>
              </a:r>
            </a:p>
            <a:p>
              <a:r>
                <a:rPr lang="en-CA" sz="1600" dirty="0"/>
                <a:t>                           1.Investment Beliefs: The foundation for success (or failure)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2. Asset Mix Policy: Determines your long run investment returns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3. Asset Class Selection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4. Asset Class Weighting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5. Rebalancing: Why, when and how?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6. Investment Styles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7. Performance and Benchmarks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8. Security Selection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 9. Environmental, Social and Governance Factors: ESG</a:t>
              </a:r>
            </a:p>
            <a:p>
              <a:r>
                <a:rPr lang="en-CA" sz="1600" dirty="0"/>
                <a:t>  </a:t>
              </a:r>
            </a:p>
            <a:p>
              <a:r>
                <a:rPr lang="en-CA" sz="1600" dirty="0"/>
                <a:t>                          10. Conclusions</a:t>
              </a:r>
            </a:p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 </a:t>
              </a:r>
              <a:endParaRPr dirty="0"/>
            </a:p>
          </p:txBody>
        </p:sp>
      </p:grpSp>
    </p:spTree>
  </p:cSld>
  <p:clrMapOvr>
    <a:masterClrMapping/>
  </p:clrMapOvr>
  <p:transition spd="slow"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9525000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10. Conclusions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52400" y="1872343"/>
            <a:ext cx="12039600" cy="4985657"/>
            <a:chOff x="0" y="1660454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60454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r>
                <a:rPr lang="en-CA" dirty="0"/>
                <a:t>                    1.   Focus on big picture objectives. Leave implementation to managers</a:t>
              </a:r>
            </a:p>
            <a:p>
              <a:endParaRPr lang="en-CA" dirty="0"/>
            </a:p>
            <a:p>
              <a:r>
                <a:rPr lang="en-CA" dirty="0"/>
                <a:t>                     2.  Key priorities: A. Investment beliefs, B. Asset mix policy, C. Asset class selection </a:t>
              </a:r>
            </a:p>
            <a:p>
              <a:r>
                <a:rPr lang="en-CA" dirty="0"/>
                <a:t>                          D. Asset class weighting</a:t>
              </a:r>
            </a:p>
            <a:p>
              <a:endParaRPr lang="en-CA" dirty="0"/>
            </a:p>
            <a:p>
              <a:r>
                <a:rPr lang="en-CA" dirty="0"/>
                <a:t>                     3. Define your risk tolerance: “Live well vs. sleep well”</a:t>
              </a:r>
            </a:p>
            <a:p>
              <a:endParaRPr lang="en-CA" dirty="0"/>
            </a:p>
            <a:p>
              <a:r>
                <a:rPr lang="en-CA" dirty="0"/>
                <a:t>                     4. Diversify (but not too much) between asset classes, asset sectors and individual securities:</a:t>
              </a:r>
            </a:p>
            <a:p>
              <a:r>
                <a:rPr lang="en-CA" dirty="0"/>
                <a:t>                         “Don’t put all your eggs in one basket”</a:t>
              </a:r>
            </a:p>
            <a:p>
              <a:endParaRPr lang="en-CA" dirty="0"/>
            </a:p>
            <a:p>
              <a:r>
                <a:rPr lang="en-CA" dirty="0"/>
                <a:t>                     5. Select managers that seem best for a specific mandate and set realistic investment goals</a:t>
              </a:r>
            </a:p>
            <a:p>
              <a:r>
                <a:rPr lang="en-CA" dirty="0"/>
                <a:t>                         and benchmarks</a:t>
              </a:r>
            </a:p>
            <a:p>
              <a:endParaRPr lang="en-CA" dirty="0"/>
            </a:p>
            <a:p>
              <a:r>
                <a:rPr lang="en-CA" dirty="0"/>
                <a:t>                     6. Stay invested: don’t try to time the markets. Markets reward those who commit for the long haul</a:t>
              </a:r>
            </a:p>
            <a:p>
              <a:endParaRPr lang="en-CA" dirty="0"/>
            </a:p>
            <a:p>
              <a:r>
                <a:rPr lang="en-CA" dirty="0"/>
                <a:t>  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    </a:t>
              </a:r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  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959418402"/>
      </p:ext>
    </p:extLst>
  </p:cSld>
  <p:clrMapOvr>
    <a:masterClrMapping/>
  </p:clrMapOvr>
  <p:transition spd="slow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2386903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1. Investment Beliefs: The              foundation for success (or failure)</a:t>
            </a:r>
            <a:br>
              <a:rPr lang="en-CA" spc="55" dirty="0"/>
            </a:b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16115" cy="5166362"/>
          </a:xfrm>
        </p:grpSpPr>
        <p:sp>
          <p:nvSpPr>
            <p:cNvPr id="5" name="object 5"/>
            <p:cNvSpPr/>
            <p:nvPr/>
          </p:nvSpPr>
          <p:spPr>
            <a:xfrm>
              <a:off x="75882" y="1757839"/>
              <a:ext cx="12040233" cy="5100162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</a:t>
              </a:r>
            </a:p>
            <a:p>
              <a:r>
                <a:rPr lang="en-CA" dirty="0"/>
                <a:t>                    </a:t>
              </a:r>
              <a:r>
                <a:rPr lang="en-CA" sz="1600" dirty="0"/>
                <a:t>1. Do we believe markets are “efficient”? (I.E. No one can beat the market) </a:t>
              </a:r>
            </a:p>
            <a:p>
              <a:r>
                <a:rPr lang="en-CA" sz="1600" dirty="0"/>
                <a:t>                           </a:t>
              </a:r>
              <a:r>
                <a:rPr lang="en-US" sz="1600" dirty="0"/>
                <a:t>- if yes: then invest in passive indexes</a:t>
              </a:r>
            </a:p>
            <a:p>
              <a:r>
                <a:rPr lang="en-US" sz="1600" dirty="0"/>
                <a:t>                           - if no: invest in active managers (as we largely do here)</a:t>
              </a:r>
            </a:p>
            <a:p>
              <a:r>
                <a:rPr lang="en-CA" sz="1600" dirty="0"/>
                <a:t>             </a:t>
              </a:r>
            </a:p>
            <a:p>
              <a:r>
                <a:rPr lang="en-CA" sz="1600" dirty="0"/>
                <a:t>                       </a:t>
              </a:r>
              <a:r>
                <a:rPr lang="en-US" sz="1600" dirty="0"/>
                <a:t>2. What is our time horizon?</a:t>
              </a:r>
            </a:p>
            <a:p>
              <a:r>
                <a:rPr lang="en-US" sz="1600" dirty="0"/>
                <a:t>                            - short, medium, long?</a:t>
              </a:r>
            </a:p>
            <a:p>
              <a:r>
                <a:rPr lang="en-US" sz="1600" dirty="0"/>
                <a:t>                            - 1,5,10, or 25 years?</a:t>
              </a:r>
            </a:p>
            <a:p>
              <a:endParaRPr lang="en-US" sz="1600" dirty="0"/>
            </a:p>
            <a:p>
              <a:r>
                <a:rPr lang="en-US" sz="1600" dirty="0"/>
                <a:t>                       3. Do we believe in “mean reversion”? (I.E.: returns revert back to their normal trend line</a:t>
              </a:r>
            </a:p>
            <a:p>
              <a:r>
                <a:rPr lang="en-US" sz="1600" dirty="0"/>
                <a:t>                           or: “Trees don’t grow to the sky”)</a:t>
              </a:r>
            </a:p>
            <a:p>
              <a:r>
                <a:rPr lang="en-US" sz="1600" dirty="0"/>
                <a:t> </a:t>
              </a:r>
            </a:p>
            <a:p>
              <a:r>
                <a:rPr lang="en-US" sz="1600" dirty="0"/>
                <a:t>                        </a:t>
              </a:r>
              <a:r>
                <a:rPr lang="en-CA" sz="1600" dirty="0"/>
                <a:t>4. Do we believe that risk and return are highly correlated? (I.E.: high returns only come with high risk)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5. Do we believe in balanced or specialist managers? (We use specialist managers – one for each type of  </a:t>
              </a:r>
            </a:p>
            <a:p>
              <a:r>
                <a:rPr lang="en-CA" sz="1600" dirty="0"/>
                <a:t>	         investment)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6. Do we believe in internal or external investment management? (We choose external managers to 		                          	            manage our funds)</a:t>
              </a:r>
            </a:p>
            <a:p>
              <a:endParaRPr lang="en-CA" dirty="0"/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9350113"/>
      </p:ext>
    </p:extLst>
  </p:cSld>
  <p:clrMapOvr>
    <a:masterClrMapping/>
  </p:clrMapOvr>
  <p:transition spd="slow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2386903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2. Asset Mix Policy: Determines your long run investment returns</a:t>
            </a:r>
            <a:br>
              <a:rPr lang="en-CA" spc="55" dirty="0"/>
            </a:b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15024" cy="5748487"/>
          </a:xfrm>
        </p:grpSpPr>
        <p:sp>
          <p:nvSpPr>
            <p:cNvPr id="5" name="object 5"/>
            <p:cNvSpPr/>
            <p:nvPr/>
          </p:nvSpPr>
          <p:spPr>
            <a:xfrm>
              <a:off x="74791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</a:t>
              </a:r>
            </a:p>
            <a:p>
              <a:endParaRPr lang="en-CA" dirty="0"/>
            </a:p>
            <a:p>
              <a:r>
                <a:rPr lang="en-CA" dirty="0"/>
                <a:t>	    1. Conventional wisdom: 90% of returns are determined by asset mix</a:t>
              </a:r>
            </a:p>
            <a:p>
              <a:endParaRPr lang="en-CA" dirty="0"/>
            </a:p>
            <a:p>
              <a:r>
                <a:rPr lang="en-CA" dirty="0"/>
                <a:t>                   2. Asset mix: % of investments in “stock type” vs. “fixed income” type investments</a:t>
              </a:r>
            </a:p>
            <a:p>
              <a:endParaRPr lang="en-CA" dirty="0"/>
            </a:p>
            <a:p>
              <a:r>
                <a:rPr lang="en-CA" dirty="0"/>
                <a:t>                   3. Following chart shows the more you invest in stocks, the greater your returns, BUT the greater the</a:t>
              </a:r>
            </a:p>
            <a:p>
              <a:r>
                <a:rPr lang="en-CA" dirty="0"/>
                <a:t>                       volatility</a:t>
              </a:r>
            </a:p>
            <a:p>
              <a:endParaRPr lang="en-CA" dirty="0"/>
            </a:p>
            <a:p>
              <a:r>
                <a:rPr lang="en-CA" dirty="0"/>
                <a:t>                   4. Risk is measured by volatility: how much returns vary over a given time period.</a:t>
              </a:r>
            </a:p>
            <a:p>
              <a:endParaRPr lang="en-CA" dirty="0"/>
            </a:p>
            <a:p>
              <a:r>
                <a:rPr lang="en-CA" dirty="0"/>
                <a:t>                   5. Determining your risk profile is key: “How much are you prepared to lose and how long do you </a:t>
              </a:r>
            </a:p>
            <a:p>
              <a:r>
                <a:rPr lang="en-CA" dirty="0"/>
                <a:t>                       have to recoup your loss?”</a:t>
              </a:r>
            </a:p>
            <a:p>
              <a:endParaRPr lang="en-CA" dirty="0"/>
            </a:p>
            <a:p>
              <a:r>
                <a:rPr lang="en-CA" dirty="0"/>
                <a:t>                    6. Choice: “You can either eat well or you can sleep well”</a:t>
              </a:r>
            </a:p>
            <a:p>
              <a:endParaRPr lang="en-CA" dirty="0"/>
            </a:p>
            <a:p>
              <a:r>
                <a:rPr lang="en-CA" dirty="0"/>
                <a:t>                   </a:t>
              </a:r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64357228"/>
      </p:ext>
    </p:extLst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2386903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2. Asset Mix Policy: Determines your long run investment returns</a:t>
            </a:r>
            <a:br>
              <a:rPr lang="en-CA" spc="55" dirty="0"/>
            </a:b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15024" cy="5748487"/>
          </a:xfrm>
        </p:grpSpPr>
        <p:sp>
          <p:nvSpPr>
            <p:cNvPr id="5" name="object 5"/>
            <p:cNvSpPr/>
            <p:nvPr/>
          </p:nvSpPr>
          <p:spPr>
            <a:xfrm>
              <a:off x="74791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</a:t>
              </a:r>
            </a:p>
            <a:p>
              <a:r>
                <a:rPr lang="en-CA" dirty="0"/>
                <a:t>                   7. Example A.: Average return = 10%, return per year= 10%, 10%, 10%, 11%, 9% = low volatility</a:t>
              </a:r>
            </a:p>
            <a:p>
              <a:endParaRPr lang="en-CA" dirty="0"/>
            </a:p>
            <a:p>
              <a:r>
                <a:rPr lang="en-CA" dirty="0"/>
                <a:t>                   8. Example B.: Average return = 10%, return per year = 20%, 0%, -10%, 25%, 15% = high volatility</a:t>
              </a:r>
            </a:p>
            <a:p>
              <a:endParaRPr lang="en-CA" dirty="0"/>
            </a:p>
            <a:p>
              <a:r>
                <a:rPr lang="en-CA" dirty="0"/>
                <a:t>                   9. Volatility measured by “standard deviation”</a:t>
              </a:r>
            </a:p>
            <a:p>
              <a:endParaRPr lang="en-CA" dirty="0"/>
            </a:p>
            <a:p>
              <a:r>
                <a:rPr lang="en-CA" dirty="0"/>
                <a:t>                   10. “Success” measured by “information ratio” = Average return divided by standard deviation</a:t>
              </a:r>
            </a:p>
            <a:p>
              <a:r>
                <a:rPr lang="en-CA" dirty="0"/>
                <a:t>                         - the higher, the better</a:t>
              </a:r>
            </a:p>
            <a:p>
              <a:endParaRPr lang="en-CA" dirty="0"/>
            </a:p>
            <a:p>
              <a:r>
                <a:rPr lang="en-CA" dirty="0"/>
                <a:t>                   11. Example A: standard deviation = 0.707. Information ratio = 10/ .707 = 14.14</a:t>
              </a:r>
            </a:p>
            <a:p>
              <a:endParaRPr lang="en-CA" dirty="0"/>
            </a:p>
            <a:p>
              <a:r>
                <a:rPr lang="en-CA" dirty="0"/>
                <a:t>                   12. Example B: standard deviation = 14.577. Information ratio= 10/14.577 = 0.686</a:t>
              </a:r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43366932"/>
      </p:ext>
    </p:extLst>
  </p:cSld>
  <p:clrMapOvr>
    <a:masterClrMapping/>
  </p:clrMapOvr>
  <p:transition spd="slow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3. Asset Class Selection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15024" cy="5748487"/>
          </a:xfrm>
        </p:grpSpPr>
        <p:sp>
          <p:nvSpPr>
            <p:cNvPr id="5" name="object 5"/>
            <p:cNvSpPr/>
            <p:nvPr/>
          </p:nvSpPr>
          <p:spPr>
            <a:xfrm>
              <a:off x="74791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1. Two broad categories: “Ownership type” vs. “Fixed Income type”</a:t>
              </a:r>
            </a:p>
            <a:p>
              <a:endParaRPr lang="en-CA" dirty="0"/>
            </a:p>
            <a:p>
              <a:r>
                <a:rPr lang="en-CA" dirty="0"/>
                <a:t>                   2. Ownership type: you own the asset and take all the gains and losses; I.E.: you take all the risk</a:t>
              </a:r>
            </a:p>
            <a:p>
              <a:endParaRPr lang="en-CA" dirty="0"/>
            </a:p>
            <a:p>
              <a:r>
                <a:rPr lang="en-CA" dirty="0"/>
                <a:t>                   3. Fixed income type: you loan money to someone else who retains ownership and pays you interest.</a:t>
              </a:r>
            </a:p>
            <a:p>
              <a:r>
                <a:rPr lang="en-CA" dirty="0"/>
                <a:t>                       </a:t>
              </a:r>
            </a:p>
            <a:p>
              <a:r>
                <a:rPr lang="en-CA" dirty="0"/>
                <a:t>                       Your only risk is if they default</a:t>
              </a:r>
            </a:p>
            <a:p>
              <a:endParaRPr lang="en-CA" dirty="0"/>
            </a:p>
            <a:p>
              <a:r>
                <a:rPr lang="en-CA" dirty="0"/>
                <a:t>                   4. Ownership type:</a:t>
              </a:r>
            </a:p>
            <a:p>
              <a:r>
                <a:rPr lang="en-CA" dirty="0"/>
                <a:t>                       </a:t>
              </a:r>
            </a:p>
            <a:p>
              <a:r>
                <a:rPr lang="en-CA" dirty="0"/>
                <a:t>                        -Common stock/shares – U.S or Foreign (developed or emerging markets)/ Large, mid or small 		           capitalization (“cap”)</a:t>
              </a:r>
            </a:p>
            <a:p>
              <a:r>
                <a:rPr lang="en-CA" dirty="0"/>
                <a:t>                         -Real estate</a:t>
              </a:r>
            </a:p>
            <a:p>
              <a:r>
                <a:rPr lang="en-CA" dirty="0"/>
                <a:t>                         -Alternatives E.G.: Infrastructure, private equity, hedge funds, commodities</a:t>
              </a:r>
            </a:p>
            <a:p>
              <a:r>
                <a:rPr lang="en-CA" dirty="0"/>
                <a:t>              </a:t>
              </a:r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 </a:t>
              </a:r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634334873"/>
      </p:ext>
    </p:extLst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3. Asset Class Selection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-28821" y="1905000"/>
            <a:ext cx="12220821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</a:t>
              </a:r>
            </a:p>
            <a:p>
              <a:endParaRPr lang="en-CA" dirty="0"/>
            </a:p>
            <a:p>
              <a:r>
                <a:rPr lang="en-CA" dirty="0"/>
                <a:t>                  5. Fixed income type: </a:t>
              </a:r>
            </a:p>
            <a:p>
              <a:r>
                <a:rPr lang="en-CA" dirty="0"/>
                <a:t>                       </a:t>
              </a:r>
            </a:p>
            <a:p>
              <a:r>
                <a:rPr lang="en-CA" dirty="0"/>
                <a:t>                       -Cash (bank accounts)</a:t>
              </a:r>
            </a:p>
            <a:p>
              <a:r>
                <a:rPr lang="en-CA" dirty="0"/>
                <a:t>                       -Short-term securities (&lt; 365 days, commercial paper, certificates of deposit, U.S. Treasury Bills)</a:t>
              </a:r>
            </a:p>
            <a:p>
              <a:r>
                <a:rPr lang="en-CA" dirty="0"/>
                <a:t>                       - Mortgages</a:t>
              </a:r>
            </a:p>
            <a:p>
              <a:r>
                <a:rPr lang="en-CA" dirty="0"/>
                <a:t>                       -Preferred shares (non-voting, pay interest that fluctuates)</a:t>
              </a:r>
            </a:p>
            <a:p>
              <a:r>
                <a:rPr lang="en-CA" dirty="0"/>
                <a:t>                       - Bonds (U.S. or foreign/ government or corporate/ investment grade or high yield)</a:t>
              </a:r>
            </a:p>
            <a:p>
              <a:r>
                <a:rPr lang="en-CA" dirty="0"/>
                <a:t>                       -Private debt (not traded on public markets)</a:t>
              </a:r>
            </a:p>
            <a:p>
              <a:endParaRPr lang="en-CA" dirty="0"/>
            </a:p>
            <a:p>
              <a:r>
                <a:rPr lang="en-CA" dirty="0"/>
                <a:t>                   6. Note that real estate and infrastructure can also have fixed income type characteristics                   </a:t>
              </a:r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9688105"/>
      </p:ext>
    </p:extLst>
  </p:cSld>
  <p:clrMapOvr>
    <a:masterClrMapping/>
  </p:clrMapOvr>
  <p:transition spd="slow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4. Asset Class Weighting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89815" cy="5748487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5748487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</a:t>
              </a:r>
            </a:p>
            <a:p>
              <a:endParaRPr lang="en-CA" dirty="0"/>
            </a:p>
            <a:p>
              <a:r>
                <a:rPr lang="en-CA" dirty="0"/>
                <a:t>                   1. How much do you put in each asset class?</a:t>
              </a:r>
            </a:p>
            <a:p>
              <a:endParaRPr lang="en-CA" dirty="0"/>
            </a:p>
            <a:p>
              <a:r>
                <a:rPr lang="en-CA" dirty="0"/>
                <a:t>                   2. That is known as your “policy, neutral, normal or target” asset mix. </a:t>
              </a:r>
            </a:p>
            <a:p>
              <a:endParaRPr lang="en-CA" dirty="0"/>
            </a:p>
            <a:p>
              <a:r>
                <a:rPr lang="en-CA" dirty="0"/>
                <a:t>                   3. Defined for each broad asset class (E.G.: 60% equities/40% fixed income) and each sub-component</a:t>
              </a:r>
            </a:p>
            <a:p>
              <a:endParaRPr lang="en-CA" dirty="0"/>
            </a:p>
            <a:p>
              <a:r>
                <a:rPr lang="en-CA" dirty="0"/>
                <a:t>                   4. Also define +/- ranges for each asset class to allow for deviations and minimize buying and selling</a:t>
              </a:r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84779174"/>
      </p:ext>
    </p:extLst>
  </p:cSld>
  <p:clrMapOvr>
    <a:masterClrMapping/>
  </p:clrMapOvr>
  <p:transition spd="slow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00183"/>
            <a:ext cx="8860485" cy="1032686"/>
          </a:xfrm>
          <a:prstGeom prst="rect">
            <a:avLst/>
          </a:prstGeom>
        </p:spPr>
        <p:txBody>
          <a:bodyPr vert="horz" wrap="square" lIns="0" tIns="352139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lang="en-CA" spc="55" dirty="0"/>
              <a:t>4. Asset Class Weighting</a:t>
            </a:r>
            <a:endParaRPr spc="55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765300" cy="1557655"/>
          </a:xfrm>
          <a:custGeom>
            <a:avLst/>
            <a:gdLst/>
            <a:ahLst/>
            <a:cxnLst/>
            <a:rect l="l" t="t" r="r" b="b"/>
            <a:pathLst>
              <a:path w="1765300" h="1557655">
                <a:moveTo>
                  <a:pt x="1764792" y="0"/>
                </a:moveTo>
                <a:lnTo>
                  <a:pt x="0" y="0"/>
                </a:lnTo>
                <a:lnTo>
                  <a:pt x="0" y="1557528"/>
                </a:lnTo>
                <a:lnTo>
                  <a:pt x="1042492" y="1557528"/>
                </a:lnTo>
                <a:lnTo>
                  <a:pt x="1764792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1905000"/>
            <a:ext cx="12192000" cy="4953000"/>
            <a:chOff x="0" y="1691639"/>
            <a:chExt cx="12189815" cy="4729768"/>
          </a:xfrm>
        </p:grpSpPr>
        <p:sp>
          <p:nvSpPr>
            <p:cNvPr id="5" name="object 5"/>
            <p:cNvSpPr/>
            <p:nvPr/>
          </p:nvSpPr>
          <p:spPr>
            <a:xfrm>
              <a:off x="149582" y="1691639"/>
              <a:ext cx="12040233" cy="4729768"/>
            </a:xfrm>
            <a:custGeom>
              <a:avLst/>
              <a:gdLst/>
              <a:ahLst/>
              <a:cxnLst/>
              <a:rect l="l" t="t" r="r" b="b"/>
              <a:pathLst>
                <a:path w="12192635" h="5166359">
                  <a:moveTo>
                    <a:pt x="12192012" y="0"/>
                  </a:moveTo>
                  <a:lnTo>
                    <a:pt x="10863897" y="0"/>
                  </a:lnTo>
                  <a:lnTo>
                    <a:pt x="0" y="0"/>
                  </a:lnTo>
                  <a:lnTo>
                    <a:pt x="0" y="863"/>
                  </a:lnTo>
                  <a:lnTo>
                    <a:pt x="1206398" y="863"/>
                  </a:lnTo>
                  <a:lnTo>
                    <a:pt x="862736" y="742505"/>
                  </a:lnTo>
                  <a:lnTo>
                    <a:pt x="0" y="742505"/>
                  </a:lnTo>
                  <a:lnTo>
                    <a:pt x="0" y="743369"/>
                  </a:lnTo>
                  <a:lnTo>
                    <a:pt x="862342" y="743369"/>
                  </a:lnTo>
                  <a:lnTo>
                    <a:pt x="0" y="2604439"/>
                  </a:lnTo>
                  <a:lnTo>
                    <a:pt x="0" y="5166360"/>
                  </a:lnTo>
                  <a:lnTo>
                    <a:pt x="12192012" y="5166360"/>
                  </a:lnTo>
                  <a:lnTo>
                    <a:pt x="12192012" y="0"/>
                  </a:lnTo>
                  <a:close/>
                </a:path>
              </a:pathLst>
            </a:custGeom>
            <a:solidFill>
              <a:srgbClr val="A6A6A6">
                <a:alpha val="49804"/>
              </a:srgbClr>
            </a:solidFill>
          </p:spPr>
          <p:txBody>
            <a:bodyPr wrap="square" lIns="0" tIns="0" rIns="0" bIns="0" rtlCol="0"/>
            <a:lstStyle/>
            <a:p>
              <a:r>
                <a:rPr lang="en-CA" dirty="0"/>
                <a:t>1                     </a:t>
              </a:r>
            </a:p>
            <a:p>
              <a:r>
                <a:rPr lang="en-CA" dirty="0"/>
                <a:t>                       </a:t>
              </a:r>
              <a:r>
                <a:rPr lang="en-CA" sz="1600" dirty="0"/>
                <a:t>Sample Asset Class Weighting: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Asset Class               Target Weighting            Range/Tolerance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 Equities                              60%                           +/-10%</a:t>
              </a:r>
            </a:p>
            <a:p>
              <a:r>
                <a:rPr lang="en-CA" sz="1600" dirty="0"/>
                <a:t>                          - U.S.                                  40%                           +/-  7%</a:t>
              </a:r>
            </a:p>
            <a:p>
              <a:r>
                <a:rPr lang="en-CA" sz="1600" dirty="0"/>
                <a:t>                          - Foreign                             20%                           +/- 5%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Real Estate                          10%                           +/- 5%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Alternatives                           5%                            +/- 2%</a:t>
              </a:r>
            </a:p>
            <a:p>
              <a:r>
                <a:rPr lang="en-CA" sz="1600" dirty="0"/>
                <a:t>                         </a:t>
              </a:r>
            </a:p>
            <a:p>
              <a:r>
                <a:rPr lang="en-CA" sz="1600" dirty="0"/>
                <a:t>                         Fixed Income/Bonds            25%                           +/- 10%</a:t>
              </a:r>
            </a:p>
            <a:p>
              <a:r>
                <a:rPr lang="en-CA" sz="1600" dirty="0"/>
                <a:t>                         - U. S.                                   20%                           +15%/ - 5%</a:t>
              </a:r>
            </a:p>
            <a:p>
              <a:r>
                <a:rPr lang="en-CA" sz="1600" dirty="0"/>
                <a:t>                         - Foreign                                 5%                            +/- 5%</a:t>
              </a:r>
            </a:p>
            <a:p>
              <a:endParaRPr lang="en-CA" sz="1600" dirty="0"/>
            </a:p>
            <a:p>
              <a:r>
                <a:rPr lang="en-CA" sz="1600" dirty="0"/>
                <a:t>                         TOTAL                                 100%</a:t>
              </a:r>
            </a:p>
            <a:p>
              <a:endParaRPr lang="en-CA" sz="1600" dirty="0"/>
            </a:p>
            <a:p>
              <a:endParaRPr lang="en-CA" dirty="0"/>
            </a:p>
            <a:p>
              <a:endParaRPr lang="en-CA" dirty="0"/>
            </a:p>
            <a:p>
              <a:endParaRPr lang="en-CA" dirty="0"/>
            </a:p>
            <a:p>
              <a:r>
                <a:rPr lang="en-CA" dirty="0"/>
                <a:t>                   </a:t>
              </a:r>
            </a:p>
            <a:p>
              <a:r>
                <a:rPr lang="en-CA" dirty="0"/>
                <a:t>                   </a:t>
              </a:r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691639"/>
              <a:ext cx="972819" cy="2097405"/>
            </a:xfrm>
            <a:custGeom>
              <a:avLst/>
              <a:gdLst/>
              <a:ahLst/>
              <a:cxnLst/>
              <a:rect l="l" t="t" r="r" b="b"/>
              <a:pathLst>
                <a:path w="972819" h="2097404">
                  <a:moveTo>
                    <a:pt x="972312" y="0"/>
                  </a:moveTo>
                  <a:lnTo>
                    <a:pt x="0" y="0"/>
                  </a:lnTo>
                  <a:lnTo>
                    <a:pt x="0" y="2097024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25217102"/>
      </p:ext>
    </p:extLst>
  </p:cSld>
  <p:clrMapOvr>
    <a:masterClrMapping/>
  </p:clrMapOvr>
  <p:transition spd="slow">
    <p:blinds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2337</Words>
  <Application>Microsoft Office PowerPoint</Application>
  <PresentationFormat>Widescreen</PresentationFormat>
  <Paragraphs>446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Garamond</vt:lpstr>
      <vt:lpstr>Verdana</vt:lpstr>
      <vt:lpstr>Office Theme</vt:lpstr>
      <vt:lpstr>Investing 101: The Basics</vt:lpstr>
      <vt:lpstr>                   Outline</vt:lpstr>
      <vt:lpstr>1. Investment Beliefs: The              foundation for success (or failure) </vt:lpstr>
      <vt:lpstr>2. Asset Mix Policy: Determines your long run investment returns </vt:lpstr>
      <vt:lpstr>2. Asset Mix Policy: Determines your long run investment returns </vt:lpstr>
      <vt:lpstr>3. Asset Class Selection</vt:lpstr>
      <vt:lpstr>3. Asset Class Selection</vt:lpstr>
      <vt:lpstr>4. Asset Class Weighting</vt:lpstr>
      <vt:lpstr>4. Asset Class Weighting</vt:lpstr>
      <vt:lpstr>5. Rebalancing: Why, When and How</vt:lpstr>
      <vt:lpstr>5. Rebalancing: Why, When and How</vt:lpstr>
      <vt:lpstr>5. Rebalancing: Why, When and How</vt:lpstr>
      <vt:lpstr>6. Investment Styles</vt:lpstr>
      <vt:lpstr>6. Investment Styles</vt:lpstr>
      <vt:lpstr>7. Performance and Benchmarks</vt:lpstr>
      <vt:lpstr>7. Performance and Benchmarks</vt:lpstr>
      <vt:lpstr>8. Security Selection</vt:lpstr>
      <vt:lpstr>8. Security Selection</vt:lpstr>
      <vt:lpstr>9. Environmental, Social and   Governance Factors: ESG</vt:lpstr>
      <vt:lpstr>10.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Alberta Pension Plan: Farsighted or Folly?</dc:title>
  <dc:creator>paul owens</dc:creator>
  <cp:lastModifiedBy>Paul Owens</cp:lastModifiedBy>
  <cp:revision>5</cp:revision>
  <cp:lastPrinted>2023-05-02T21:38:09Z</cp:lastPrinted>
  <dcterms:created xsi:type="dcterms:W3CDTF">2023-04-28T18:31:39Z</dcterms:created>
  <dcterms:modified xsi:type="dcterms:W3CDTF">2023-05-02T21:59:13Z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2023-02-21T00:00:00Z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2023-04-28T00:00:00Z</vt:filetime>
  </property>
  <property fmtid="{D5CDD505-2E9C-101B-9397-08002B2CF9AE}" pid="5" name="Producer">
    <vt:lpwstr>Adobe PDF Library 22.3.98</vt:lpwstr>
  </property>
</Properties>
</file>