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97" r:id="rId13"/>
    <p:sldId id="270" r:id="rId14"/>
    <p:sldId id="289" r:id="rId15"/>
    <p:sldId id="288" r:id="rId16"/>
    <p:sldId id="290" r:id="rId17"/>
    <p:sldId id="271" r:id="rId18"/>
    <p:sldId id="272" r:id="rId19"/>
    <p:sldId id="291" r:id="rId20"/>
    <p:sldId id="273" r:id="rId21"/>
    <p:sldId id="292" r:id="rId22"/>
    <p:sldId id="293" r:id="rId23"/>
    <p:sldId id="294" r:id="rId24"/>
    <p:sldId id="295" r:id="rId25"/>
    <p:sldId id="274" r:id="rId26"/>
    <p:sldId id="299" r:id="rId27"/>
    <p:sldId id="300" r:id="rId28"/>
    <p:sldId id="296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EB Garamond" panose="020B0604020202020204" pitchFamily="2" charset="0"/>
      <p:regular r:id="rId35"/>
      <p:bold r:id="rId36"/>
      <p:italic r:id="rId37"/>
      <p:boldItalic r:id="rId38"/>
    </p:embeddedFont>
    <p:embeddedFont>
      <p:font typeface="Verdana" panose="020B060403050404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AF5DAF5-3192-4C31-8635-23F9420E4F2A}">
  <a:tblStyle styleId="{BAF5DAF5-3192-4C31-8635-23F9420E4F2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4216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62508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9416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0004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332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77346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42525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3431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408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377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33792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71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1561923" y="365761"/>
            <a:ext cx="12191999" cy="119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B Garamond"/>
              <a:buNone/>
            </a:pPr>
            <a:r>
              <a:rPr lang="en-US" sz="4500" b="1" dirty="0">
                <a:latin typeface="EB Garamond"/>
                <a:ea typeface="EB Garamond"/>
                <a:cs typeface="EB Garamond"/>
                <a:sym typeface="EB Garamond"/>
              </a:rPr>
              <a:t>Alberta Pension Plan: Farsighted or Folly? </a:t>
            </a:r>
            <a:endParaRPr sz="4500" b="1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1653363" y="2176272"/>
            <a:ext cx="9367204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endParaRPr sz="25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Presentation to Probus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Paul E. Owens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President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Paul Owens Pension and Investment Consulting Ltd.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</a:pPr>
            <a:r>
              <a:rPr lang="en-US" sz="25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February 21, 2023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900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4. Pensions - Jurisdiction</a:t>
            </a:r>
            <a:br>
              <a:rPr lang="en-US" sz="3700" dirty="0"/>
            </a:br>
            <a:endParaRPr sz="3700" dirty="0"/>
          </a:p>
        </p:txBody>
      </p:sp>
      <p:sp>
        <p:nvSpPr>
          <p:cNvPr id="183" name="Google Shape;183;p24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0" y="1691641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1"/>
          </p:nvPr>
        </p:nvSpPr>
        <p:spPr>
          <a:xfrm>
            <a:off x="1653362" y="2176272"/>
            <a:ext cx="10215549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Who has the responsibility to set up the Canada Pension Plan?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-Federal Government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-Provincial Governments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-Both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Constitution Act (British North America Act):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Section 92 (13): Property and Civil Rights – Provincial Responsibility [1867]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Section 94A: Allows Federal Government to establish “old age pensions” if no provincial act applies [1951]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900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5. Alberta Pension Plan: Why?</a:t>
            </a:r>
            <a:br>
              <a:rPr lang="en-US" sz="3700" dirty="0"/>
            </a:br>
            <a:endParaRPr sz="3700" dirty="0"/>
          </a:p>
        </p:txBody>
      </p:sp>
      <p:sp>
        <p:nvSpPr>
          <p:cNvPr id="192" name="Google Shape;192;p25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1653363" y="2176272"/>
            <a:ext cx="9367204" cy="431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Fair Deal Panel: Recommend AB withdraw from CPP [2020]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[Former Premier] Jason Kenney instructed Treasury Board staff to study feasibility of Alberta Pension Plan (APP)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Committed to referendum to allow voters to decide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</a:rPr>
              <a:t>Motivation: Economic or Political?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900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5. Alberta Pension Plan: Why?</a:t>
            </a:r>
            <a:br>
              <a:rPr lang="en-US" sz="3700" dirty="0"/>
            </a:br>
            <a:endParaRPr sz="3700" dirty="0"/>
          </a:p>
        </p:txBody>
      </p:sp>
      <p:sp>
        <p:nvSpPr>
          <p:cNvPr id="192" name="Google Shape;192;p25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5"/>
          <p:cNvSpPr txBox="1">
            <a:spLocks noGrp="1"/>
          </p:cNvSpPr>
          <p:nvPr>
            <p:ph type="body" idx="1"/>
          </p:nvPr>
        </p:nvSpPr>
        <p:spPr>
          <a:xfrm>
            <a:off x="1653363" y="2176272"/>
            <a:ext cx="9367204" cy="4681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Government hires actuarial firm (Morneau Shepell) to review APP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Fraser Institute: Albertans pay 16.8% of CPP Contributions but receive only 10.8% of CPP Pensions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Fraser Institute: APP would reduce employee contributions by 40% from 4.95% to 2.92%- to savings of up to $1,281 per year per employee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CPP is higher cost plan compared to 7 large public sector plans</a:t>
            </a: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75596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1" y="1689463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1"/>
          </p:nvPr>
        </p:nvSpPr>
        <p:spPr>
          <a:xfrm>
            <a:off x="1652588" y="2176463"/>
            <a:ext cx="9367837" cy="404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Jason Kenney: “If conclusion is APP is net benefit, we may proceed with referendum”.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CA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Danielle Smith: Instructed Minister of Finance to provide recommendations [2022]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Canada Pension Plan legislation:</a:t>
            </a:r>
          </a:p>
          <a:p>
            <a:pPr marL="34290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Tx/>
              <a:buChar char="-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Alberta may withdraw from CPP if it sets up an equivalent plan</a:t>
            </a:r>
          </a:p>
          <a:p>
            <a:pPr marL="34290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Tx/>
              <a:buChar char="-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If so, Alberta inherits all liabilities for all benefits earned while working in    Alberta </a:t>
            </a:r>
          </a:p>
          <a:p>
            <a:pPr marL="34290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Can only proceed if approved in referendum</a:t>
            </a:r>
          </a:p>
          <a:p>
            <a:pPr marL="34290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Requires comprehensive and detailed negotiations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1652588" y="365125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900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6. Alberta Pension Plan: How?</a:t>
            </a:r>
            <a:br>
              <a:rPr lang="en-US" dirty="0"/>
            </a:b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0" y="1696629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1"/>
          </p:nvPr>
        </p:nvSpPr>
        <p:spPr>
          <a:xfrm>
            <a:off x="1652588" y="2176463"/>
            <a:ext cx="9367837" cy="404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How are Alberta CPP liabilities determined?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Complicated process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Liabilities for current Albertans who worked elsewhere?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Liabilities for former Albertans who worked in Alberta?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Liabilities and administration for APP pensioners who move outside of Alberta?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Liabilities and administration for CPP pensioners who move to AB?</a:t>
            </a:r>
          </a:p>
        </p:txBody>
      </p:sp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1652588" y="365125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900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7. Alberta Pension Plan: Issues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820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0" y="1694253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1"/>
          </p:nvPr>
        </p:nvSpPr>
        <p:spPr>
          <a:xfrm>
            <a:off x="1652588" y="2176463"/>
            <a:ext cx="9367837" cy="404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Is proposed lower APP contribution rate sustainable as AB population ages?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CPP vs QPP contribution – 4.95% vs 5.40%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Why is QPP higher? – older population for QPP than CPP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High costs of transition from CPP to APP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Higher costs of ongoing administration – loss of economies of scale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Who would administer APP?</a:t>
            </a:r>
            <a:endParaRPr lang="en-CA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1652588" y="365125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900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7. Alberta Pension Plan: Issues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448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-13769" y="1697736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7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1"/>
          </p:nvPr>
        </p:nvSpPr>
        <p:spPr>
          <a:xfrm>
            <a:off x="1652588" y="2176463"/>
            <a:ext cx="9367837" cy="4434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Who would manage APP assets?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Unlikely CPPIB would agree to continue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Is AIMCo the right choice?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10 year returns:</a:t>
            </a:r>
          </a:p>
          <a:p>
            <a:pPr marL="800100" lvl="1">
              <a:lnSpc>
                <a:spcPct val="150000"/>
              </a:lnSpc>
              <a:spcBef>
                <a:spcPts val="0"/>
              </a:spcBef>
              <a:buSzPts val="2000"/>
              <a:buFontTx/>
              <a:buChar char="-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AIMCO: 7.1%</a:t>
            </a:r>
          </a:p>
          <a:p>
            <a:pPr marL="800100" lvl="1">
              <a:spcBef>
                <a:spcPts val="0"/>
              </a:spcBef>
              <a:buSzPts val="2000"/>
              <a:buFontTx/>
              <a:buChar char="-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CPPIB: 10.0%</a:t>
            </a:r>
          </a:p>
          <a:p>
            <a:pPr marL="800100" lvl="1">
              <a:spcBef>
                <a:spcPts val="0"/>
              </a:spcBef>
              <a:buSzPts val="2000"/>
              <a:buFontTx/>
              <a:buChar char="-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CDPQ: 8.3%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3429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panose="05000000000000000000" pitchFamily="2" charset="2"/>
              <a:buChar char="Ø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Conflict between investment in “Alberta” vs fiduciary obligation to fund pensions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Contrast single role of CPPIB vs dual roles for CDPQ</a:t>
            </a:r>
            <a:endParaRPr lang="en-CA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8" name="Google Shape;218;p27"/>
          <p:cNvSpPr txBox="1">
            <a:spLocks noGrp="1"/>
          </p:cNvSpPr>
          <p:nvPr>
            <p:ph type="title"/>
          </p:nvPr>
        </p:nvSpPr>
        <p:spPr>
          <a:xfrm>
            <a:off x="1652588" y="365125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900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7. Alberta Pension Plan: Issues</a:t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89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8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8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8"/>
          <p:cNvSpPr txBox="1">
            <a:spLocks noGrp="1"/>
          </p:cNvSpPr>
          <p:nvPr>
            <p:ph type="title"/>
          </p:nvPr>
        </p:nvSpPr>
        <p:spPr>
          <a:xfrm>
            <a:off x="1652588" y="328549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8. Canada Pension Plan (CPP) and </a:t>
            </a:r>
            <a:b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</a:b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          Old Age Security (OAS)</a:t>
            </a:r>
            <a:endParaRPr dirty="0">
              <a:latin typeface="EB Garamond" panose="00000500000000000000" pitchFamily="2" charset="0"/>
              <a:ea typeface="EB Garamond" panose="00000500000000000000" pitchFamily="2" charset="0"/>
            </a:endParaRPr>
          </a:p>
        </p:txBody>
      </p:sp>
      <p:grpSp>
        <p:nvGrpSpPr>
          <p:cNvPr id="227" name="Google Shape;227;p28"/>
          <p:cNvGrpSpPr/>
          <p:nvPr/>
        </p:nvGrpSpPr>
        <p:grpSpPr>
          <a:xfrm>
            <a:off x="1113611" y="2199063"/>
            <a:ext cx="10962738" cy="4103568"/>
            <a:chOff x="0" y="0"/>
            <a:chExt cx="10962738" cy="4103568"/>
          </a:xfrm>
        </p:grpSpPr>
        <p:sp>
          <p:nvSpPr>
            <p:cNvPr id="228" name="Google Shape;228;p28"/>
            <p:cNvSpPr/>
            <p:nvPr/>
          </p:nvSpPr>
          <p:spPr>
            <a:xfrm>
              <a:off x="0" y="0"/>
              <a:ext cx="10847086" cy="80496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 txBox="1"/>
            <p:nvPr/>
          </p:nvSpPr>
          <p:spPr>
            <a:xfrm>
              <a:off x="194242" y="39295"/>
              <a:ext cx="10768496" cy="726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“ I can live off CPP and OAS”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0" y="936570"/>
              <a:ext cx="10847086" cy="1280852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 txBox="1"/>
            <p:nvPr/>
          </p:nvSpPr>
          <p:spPr>
            <a:xfrm>
              <a:off x="62526" y="999096"/>
              <a:ext cx="10722034" cy="115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Canada Pension Plan - 25%-33% of earnings up to Year’s Maximum Pensionable Earnings [YMPE] of $66,600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0" y="2352559"/>
              <a:ext cx="10847086" cy="80496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 txBox="1"/>
            <p:nvPr/>
          </p:nvSpPr>
          <p:spPr>
            <a:xfrm>
              <a:off x="39295" y="2391854"/>
              <a:ext cx="10768496" cy="726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Old Age Security - flat amount [ “clawed back for high income”]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0" y="3298608"/>
              <a:ext cx="10847086" cy="80496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 txBox="1"/>
            <p:nvPr/>
          </p:nvSpPr>
          <p:spPr>
            <a:xfrm>
              <a:off x="39295" y="3337903"/>
              <a:ext cx="10768496" cy="7263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Guaranteed Income Supplement [GIS] – income based supplement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9"/>
          <p:cNvSpPr/>
          <p:nvPr/>
        </p:nvSpPr>
        <p:spPr>
          <a:xfrm>
            <a:off x="1" y="1578751"/>
            <a:ext cx="12191999" cy="5279249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1652588" y="255397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</a:rPr>
              <a:t>8. Canada Pension Plan (CPP) and </a:t>
            </a:r>
            <a:b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</a:rPr>
            </a:b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</a:rPr>
              <a:t>          Old Age Security (OAS)</a:t>
            </a:r>
            <a:endParaRPr b="1" dirty="0">
              <a:latin typeface="EB Garamond" panose="00000500000000000000" pitchFamily="2" charset="0"/>
              <a:ea typeface="EB Garamond" panose="00000500000000000000" pitchFamily="2" charset="0"/>
            </a:endParaRPr>
          </a:p>
        </p:txBody>
      </p:sp>
      <p:grpSp>
        <p:nvGrpSpPr>
          <p:cNvPr id="244" name="Google Shape;244;p29"/>
          <p:cNvGrpSpPr/>
          <p:nvPr/>
        </p:nvGrpSpPr>
        <p:grpSpPr>
          <a:xfrm>
            <a:off x="1396556" y="2593083"/>
            <a:ext cx="10278155" cy="3299922"/>
            <a:chOff x="0" y="76550"/>
            <a:chExt cx="9367836" cy="3299922"/>
          </a:xfrm>
        </p:grpSpPr>
        <p:sp>
          <p:nvSpPr>
            <p:cNvPr id="245" name="Google Shape;245;p29"/>
            <p:cNvSpPr/>
            <p:nvPr/>
          </p:nvSpPr>
          <p:spPr>
            <a:xfrm>
              <a:off x="0" y="76550"/>
              <a:ext cx="9367836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 txBox="1"/>
            <p:nvPr/>
          </p:nvSpPr>
          <p:spPr>
            <a:xfrm>
              <a:off x="24588" y="101138"/>
              <a:ext cx="9318660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2100"/>
              </a:pPr>
              <a:endParaRPr lang="en-US" sz="20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sym typeface="Arial"/>
              </a:endParaRPr>
            </a:p>
            <a:p>
              <a:pPr>
                <a:lnSpc>
                  <a:spcPct val="90000"/>
                </a:lnSpc>
                <a:buClr>
                  <a:schemeClr val="lt1"/>
                </a:buClr>
                <a:buSzPts val="2100"/>
              </a:pP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Eligibility for CPP, OAS and GIS and Impact of &lt;/&gt; Age 65 Commencement</a:t>
              </a:r>
              <a:endParaRPr lang="en-US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endParaRPr lang="en-US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0" y="640715"/>
              <a:ext cx="9367836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 txBox="1"/>
            <p:nvPr/>
          </p:nvSpPr>
          <p:spPr>
            <a:xfrm>
              <a:off x="24588" y="665303"/>
              <a:ext cx="9318660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Age:                                                      </a:t>
              </a:r>
              <a:r>
                <a:rPr lang="en-US" sz="2000" b="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60   </a:t>
              </a: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                65                    70</a:t>
              </a:r>
              <a:endParaRPr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0" y="1204879"/>
              <a:ext cx="9367836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 txBox="1"/>
            <p:nvPr/>
          </p:nvSpPr>
          <p:spPr>
            <a:xfrm>
              <a:off x="24588" y="1229467"/>
              <a:ext cx="9318660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CPP:                                                    64%               100%               142%</a:t>
              </a:r>
              <a:endParaRPr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0" y="1769045"/>
              <a:ext cx="9367836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 txBox="1"/>
            <p:nvPr/>
          </p:nvSpPr>
          <p:spPr>
            <a:xfrm>
              <a:off x="24588" y="1793633"/>
              <a:ext cx="9318660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OAS:  (+10% at age 75)                        N/A               100%               136%</a:t>
              </a:r>
              <a:endParaRPr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0" y="2333210"/>
              <a:ext cx="9367836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 txBox="1"/>
            <p:nvPr/>
          </p:nvSpPr>
          <p:spPr>
            <a:xfrm>
              <a:off x="24588" y="2357798"/>
              <a:ext cx="9318660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GIS:                                                     Spouse          100%              100%</a:t>
              </a:r>
              <a:endParaRPr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6" name="Google Shape;256;p29"/>
            <p:cNvSpPr txBox="1"/>
            <p:nvPr/>
          </p:nvSpPr>
          <p:spPr>
            <a:xfrm>
              <a:off x="24588" y="2921963"/>
              <a:ext cx="9318660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endParaRPr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9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9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9"/>
          <p:cNvSpPr txBox="1">
            <a:spLocks noGrp="1"/>
          </p:cNvSpPr>
          <p:nvPr>
            <p:ph type="title"/>
          </p:nvPr>
        </p:nvSpPr>
        <p:spPr>
          <a:xfrm>
            <a:off x="1652588" y="301117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</a:rPr>
              <a:t>8. Canada Pension Plan (CPP) and </a:t>
            </a:r>
            <a:b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</a:rPr>
            </a:b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</a:rPr>
              <a:t>          Old Age Security (OAS)</a:t>
            </a:r>
            <a:endParaRPr b="1" dirty="0">
              <a:latin typeface="EB Garamond" panose="00000500000000000000" pitchFamily="2" charset="0"/>
              <a:ea typeface="EB Garamond" panose="00000500000000000000" pitchFamily="2" charset="0"/>
            </a:endParaRPr>
          </a:p>
        </p:txBody>
      </p:sp>
      <p:grpSp>
        <p:nvGrpSpPr>
          <p:cNvPr id="244" name="Google Shape;244;p29"/>
          <p:cNvGrpSpPr/>
          <p:nvPr/>
        </p:nvGrpSpPr>
        <p:grpSpPr>
          <a:xfrm>
            <a:off x="1460563" y="2253013"/>
            <a:ext cx="10278155" cy="3888675"/>
            <a:chOff x="0" y="76550"/>
            <a:chExt cx="9367836" cy="3888675"/>
          </a:xfrm>
        </p:grpSpPr>
        <p:sp>
          <p:nvSpPr>
            <p:cNvPr id="245" name="Google Shape;245;p29"/>
            <p:cNvSpPr/>
            <p:nvPr/>
          </p:nvSpPr>
          <p:spPr>
            <a:xfrm>
              <a:off x="0" y="76550"/>
              <a:ext cx="9367836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9"/>
            <p:cNvSpPr txBox="1"/>
            <p:nvPr/>
          </p:nvSpPr>
          <p:spPr>
            <a:xfrm>
              <a:off x="24588" y="101138"/>
              <a:ext cx="9318660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“ I can live off CPP and OAS”</a:t>
              </a:r>
              <a:endParaRPr lang="en-US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0" y="640715"/>
              <a:ext cx="9367836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9"/>
            <p:cNvSpPr txBox="1"/>
            <p:nvPr/>
          </p:nvSpPr>
          <p:spPr>
            <a:xfrm>
              <a:off x="24588" y="665303"/>
              <a:ext cx="9318660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Age:                                                  </a:t>
              </a:r>
              <a:r>
                <a:rPr lang="en-US" sz="2000" b="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60   </a:t>
              </a: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                65                    70</a:t>
              </a:r>
              <a:endParaRPr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49" name="Google Shape;249;p29"/>
            <p:cNvSpPr/>
            <p:nvPr/>
          </p:nvSpPr>
          <p:spPr>
            <a:xfrm>
              <a:off x="0" y="1204879"/>
              <a:ext cx="9367836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9"/>
            <p:cNvSpPr txBox="1"/>
            <p:nvPr/>
          </p:nvSpPr>
          <p:spPr>
            <a:xfrm>
              <a:off x="24588" y="1229467"/>
              <a:ext cx="9318660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CPP:                                                $10,034         $15,679          $22,264</a:t>
              </a:r>
              <a:endParaRPr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0" y="1769045"/>
              <a:ext cx="9367836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9"/>
            <p:cNvSpPr txBox="1"/>
            <p:nvPr/>
          </p:nvSpPr>
          <p:spPr>
            <a:xfrm>
              <a:off x="24588" y="1793633"/>
              <a:ext cx="9318660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OAS:                                                 N/A              $8,251           $11,221</a:t>
              </a:r>
              <a:endParaRPr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0" y="2333210"/>
              <a:ext cx="9367836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9"/>
            <p:cNvSpPr txBox="1"/>
            <p:nvPr/>
          </p:nvSpPr>
          <p:spPr>
            <a:xfrm>
              <a:off x="24588" y="2357798"/>
              <a:ext cx="9318660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pt-BR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GIS:                                                  N/A              $2,579              $ 0</a:t>
              </a:r>
              <a:endParaRPr lang="pt-BR"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0" y="2897375"/>
              <a:ext cx="9367836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9"/>
            <p:cNvSpPr txBox="1"/>
            <p:nvPr/>
          </p:nvSpPr>
          <p:spPr>
            <a:xfrm>
              <a:off x="24588" y="2921963"/>
              <a:ext cx="9318660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Total:                                              $10,034         $26,509           $33,485</a:t>
              </a:r>
              <a:endParaRPr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57" name="Google Shape;257;p29"/>
            <p:cNvSpPr/>
            <p:nvPr/>
          </p:nvSpPr>
          <p:spPr>
            <a:xfrm>
              <a:off x="0" y="3461540"/>
              <a:ext cx="9367836" cy="503685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9"/>
            <p:cNvSpPr txBox="1"/>
            <p:nvPr/>
          </p:nvSpPr>
          <p:spPr>
            <a:xfrm>
              <a:off x="24588" y="3486128"/>
              <a:ext cx="9318660" cy="4545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Arial"/>
                <a:buNone/>
              </a:pPr>
              <a:r>
                <a:rPr lang="en-US" sz="2000" dirty="0">
                  <a:solidFill>
                    <a:schemeClr val="lt1"/>
                  </a:solidFill>
                  <a:latin typeface="Verdana" panose="020B0604030504040204" pitchFamily="34" charset="0"/>
                  <a:ea typeface="Verdana" panose="020B0604030504040204" pitchFamily="34" charset="0"/>
                  <a:sym typeface="Arial"/>
                </a:rPr>
                <a:t>Income Replacement as % of YMPE:    15%               40%                 50%                            </a:t>
              </a:r>
              <a:endParaRPr sz="2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5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1653363" y="402336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900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Outline </a:t>
            </a:r>
            <a:br>
              <a:rPr lang="en-US" sz="3700" dirty="0"/>
            </a:br>
            <a:endParaRPr sz="3700" dirty="0"/>
          </a:p>
        </p:txBody>
      </p:sp>
      <p:sp>
        <p:nvSpPr>
          <p:cNvPr id="94" name="Google Shape;94;p14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" y="1702526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>
            <a:off x="1653362" y="2148563"/>
            <a:ext cx="9367204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Pension Landscape – Alberta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Pension Landscape - Canada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Pension Landscape - World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Pensions – Jurisdiction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Alberta Pension Plan : Why?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Alberta Pension Plan: How?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Alberta Pension Plan: Issues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Canada Pension Plan and Old Age Security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Decumulation : Converting Your Capital to Income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Conclusions and Take Aways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2952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0" y="1814154"/>
            <a:ext cx="12191999" cy="5043846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1652588" y="365125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9. Decumulation: Converting Your Capital to Income</a:t>
            </a:r>
            <a:endParaRPr dirty="0">
              <a:latin typeface="EB Garamond" panose="00000500000000000000" pitchFamily="2" charset="0"/>
              <a:ea typeface="EB Garamond" panose="00000500000000000000" pitchFamily="2" charset="0"/>
            </a:endParaRPr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1"/>
          </p:nvPr>
        </p:nvSpPr>
        <p:spPr>
          <a:xfrm>
            <a:off x="1161288" y="1960458"/>
            <a:ext cx="10085832" cy="484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A. Pension from Pension Plan/Annuity from Life Insurance Company: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1. Single: payable for life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         stops at death unless death is before guarantee period 		   expires.   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2. Married: payable for life, at least 60% continues to spouse unless 		     spouse waives survivor pension. Balance of guarantee if 		     any paid to beneficiary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3. Form of Pension: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- Normal form: default if no option selected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- Examples: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.   Life only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 ii.  Guarantee period - 5,10 or 15 years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 iii. Survivor pension – e.g. 50%, 60%, 66 2/3%, 100% 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0" y="1775601"/>
            <a:ext cx="12188951" cy="5082399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CA" sz="20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  <a:sym typeface="Calibri"/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1652588" y="365125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9. Decumulation: Converting Your Capital to Income</a:t>
            </a:r>
            <a:endParaRPr dirty="0">
              <a:latin typeface="EB Garamond" panose="00000500000000000000" pitchFamily="2" charset="0"/>
              <a:ea typeface="EB Garamond" panose="00000500000000000000" pitchFamily="2" charset="0"/>
            </a:endParaRPr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1"/>
          </p:nvPr>
        </p:nvSpPr>
        <p:spPr>
          <a:xfrm>
            <a:off x="1307592" y="1576410"/>
            <a:ext cx="10634472" cy="484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B. Tax Free Savings Account (TFSA):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1. All or part of TFSA may be withdrawn at any time and is not taxable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2. Contributions not tax deductible, investment income not taxable</a:t>
            </a: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C. Registered Retirement Savings Plan (RRSP):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1. Contributions tax deductible, investment income tax deferred, all 	  	   withdrawals are taxable as regular income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2. Must convert to cash, Registered Retirement Income Fund (RRIF) or 	 	   Annuity by end of year at age 71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3. Tax free transfer upon death only to spouse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31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0" y="1797608"/>
            <a:ext cx="12197659" cy="5060304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1652588" y="365125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9. Decumulation: Converting Your Capital to Income</a:t>
            </a:r>
            <a:endParaRPr dirty="0">
              <a:latin typeface="EB Garamond" panose="00000500000000000000" pitchFamily="2" charset="0"/>
              <a:ea typeface="EB Garamond" panose="00000500000000000000" pitchFamily="2" charset="0"/>
            </a:endParaRPr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1"/>
          </p:nvPr>
        </p:nvSpPr>
        <p:spPr>
          <a:xfrm>
            <a:off x="1241108" y="1777579"/>
            <a:ext cx="10883836" cy="4815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D. Registered Retirement Income Fund (RRIF):</a:t>
            </a: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1. Must withdraw minimum amount each year- increases with age: 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	 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Age 50: 2.5% 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	  Age 65: 4.0%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	  Age 71: 5.28%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	  Age 89: 10.99%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	  Age 95+: 20%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2. No maximum – may withdrawal up to 100% of RRIF in any year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6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3. Note: all withdrawals count as taxable income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</a:t>
            </a:r>
            <a:r>
              <a:rPr lang="en-US" sz="26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4. Tax free transfer upon death only to spouse or dependent adult children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Arial"/>
                <a:cs typeface="Arial"/>
                <a:sym typeface="Arial"/>
              </a:rPr>
              <a:t>            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389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0" y="1825040"/>
            <a:ext cx="12192000" cy="5043846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1652588" y="365125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9. Decumulation: Converting Your Capital to Income</a:t>
            </a:r>
            <a:endParaRPr dirty="0">
              <a:latin typeface="EB Garamond" panose="00000500000000000000" pitchFamily="2" charset="0"/>
              <a:ea typeface="EB Garamond" panose="00000500000000000000" pitchFamily="2" charset="0"/>
            </a:endParaRPr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1"/>
          </p:nvPr>
        </p:nvSpPr>
        <p:spPr>
          <a:xfrm>
            <a:off x="1325880" y="1750146"/>
            <a:ext cx="9694545" cy="504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E. Locked-In Retirement Account (LIRA):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sz="2200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lvl="1" indent="-457200">
              <a:lnSpc>
                <a:spcPct val="110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Pension equivalent of RRSP</a:t>
            </a:r>
          </a:p>
          <a:p>
            <a:pPr lvl="1" indent="-457200">
              <a:lnSpc>
                <a:spcPct val="160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Transfer commuted value of pension from Pension Plan to LIRA</a:t>
            </a:r>
          </a:p>
          <a:p>
            <a:pPr marL="971550" lvl="1" indent="-514350">
              <a:lnSpc>
                <a:spcPct val="110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Locked-in: cannot access funds as must provide income stream in retirement</a:t>
            </a:r>
          </a:p>
          <a:p>
            <a:pPr marL="971550" lvl="1" indent="-514350">
              <a:lnSpc>
                <a:spcPct val="160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How: transfer LIRA to Life Income Fund (LIF)</a:t>
            </a:r>
          </a:p>
          <a:p>
            <a:pPr marL="971550" lvl="1" indent="-514350">
              <a:lnSpc>
                <a:spcPct val="160000"/>
              </a:lnSpc>
              <a:spcBef>
                <a:spcPts val="0"/>
              </a:spcBef>
              <a:buSzPct val="100000"/>
              <a:buAutoNum type="arabicPeriod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Exceptions to locking – in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</a:t>
            </a:r>
            <a:r>
              <a:rPr lang="en-US" sz="2200" dirty="0" err="1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i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.   shortened life expectancy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ii.  non-resident of Canada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	 iii. Under small amount limit [&lt; 20% of YMPE = $ 13,329]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iv. 50% unlocking when converting to LIF</a:t>
            </a: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v.  Financial Hardship Unlocking</a:t>
            </a:r>
          </a:p>
          <a:p>
            <a:pPr marL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6.  Tax free transfer on death only to spouse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541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0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0" y="1814154"/>
            <a:ext cx="12192000" cy="5043846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1652588" y="365125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9. Decumulation: Converting Your Capital to Income</a:t>
            </a:r>
            <a:endParaRPr dirty="0">
              <a:latin typeface="EB Garamond" panose="00000500000000000000" pitchFamily="2" charset="0"/>
              <a:ea typeface="EB Garamond" panose="00000500000000000000" pitchFamily="2" charset="0"/>
            </a:endParaRPr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1"/>
          </p:nvPr>
        </p:nvSpPr>
        <p:spPr>
          <a:xfrm>
            <a:off x="1362456" y="1878162"/>
            <a:ext cx="9657969" cy="484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F. Life Income Fund (LIF)</a:t>
            </a:r>
          </a:p>
          <a:p>
            <a:pPr marL="0" lvl="0" indent="0" algn="l" rtl="0">
              <a:lnSpc>
                <a:spcPct val="2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	1.  Pension equivalent to RRIF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	2.  Transfer commuted value from LIRA to LIF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	3.  Convert to income stream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	4.  From age 50 to age 71 [same as RRSP]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	5.  Can take up to 50% in cash or transfer to RRSP or RRIF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	6.  Minimum withdrawal –same as RRIF {2.5% - 20%]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	7.  Maximum withdrawal: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	     Age 50: 6.27%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Age 89+: 100%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	8.  Upon death, fund paid in cash and is taxable even to spouse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88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1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1"/>
          <p:cNvSpPr txBox="1">
            <a:spLocks noGrp="1"/>
          </p:cNvSpPr>
          <p:nvPr>
            <p:ph type="title"/>
          </p:nvPr>
        </p:nvSpPr>
        <p:spPr>
          <a:xfrm>
            <a:off x="1652588" y="401701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900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10. Conclusions and Take-Aways</a:t>
            </a:r>
            <a:br>
              <a:rPr lang="en-US" dirty="0"/>
            </a:br>
            <a:endParaRPr dirty="0"/>
          </a:p>
        </p:txBody>
      </p:sp>
      <p:sp>
        <p:nvSpPr>
          <p:cNvPr id="276" name="Google Shape;276;p31"/>
          <p:cNvSpPr txBox="1">
            <a:spLocks noGrp="1"/>
          </p:cNvSpPr>
          <p:nvPr>
            <p:ph type="body" idx="1"/>
          </p:nvPr>
        </p:nvSpPr>
        <p:spPr>
          <a:xfrm>
            <a:off x="1734883" y="1280161"/>
            <a:ext cx="9367837" cy="4434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UcPeriod"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UcPeriod"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UcPeriod"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Alberta Pension Plan</a:t>
            </a: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1. Possible</a:t>
            </a: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2. Complicated</a:t>
            </a: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3. Transfer of Risk from large scale CPP to smaller APP</a:t>
            </a: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4. Investment Issues: Who and motivation?</a:t>
            </a: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5. Costs: Up front and ongoing</a:t>
            </a: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6. Referendum: Be careful what answer you get </a:t>
            </a: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E.G.: Ask David Cameron on Brexit 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1"/>
          <p:cNvSpPr/>
          <p:nvPr/>
        </p:nvSpPr>
        <p:spPr>
          <a:xfrm>
            <a:off x="1" y="1702526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1"/>
          <p:cNvSpPr txBox="1">
            <a:spLocks noGrp="1"/>
          </p:cNvSpPr>
          <p:nvPr>
            <p:ph type="title"/>
          </p:nvPr>
        </p:nvSpPr>
        <p:spPr>
          <a:xfrm>
            <a:off x="1652588" y="365125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900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10. Conclusions and Take-Aways</a:t>
            </a:r>
            <a:br>
              <a:rPr lang="en-US" dirty="0"/>
            </a:br>
            <a:endParaRPr dirty="0"/>
          </a:p>
        </p:txBody>
      </p:sp>
      <p:sp>
        <p:nvSpPr>
          <p:cNvPr id="276" name="Google Shape;276;p31"/>
          <p:cNvSpPr txBox="1">
            <a:spLocks noGrp="1"/>
          </p:cNvSpPr>
          <p:nvPr>
            <p:ph type="body" idx="1"/>
          </p:nvPr>
        </p:nvSpPr>
        <p:spPr>
          <a:xfrm>
            <a:off x="1652587" y="1347441"/>
            <a:ext cx="9367837" cy="484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UcPeriod"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UcPeriod"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UcPeriod" startAt="2"/>
            </a:pP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CPP, OAS and GIS</a:t>
            </a:r>
          </a:p>
          <a:p>
            <a:pPr marL="0" lvl="0" indent="0" algn="l" rtl="0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1. CPP: Employer/Employee Contributions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      Invested through CPPIB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      Sustainable for 75 Years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      Benefits Taxable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2. OAS:  Not funded – paid from tax revenues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      Benefits taxable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      Benefits reduced for incomes above $ 86,912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3. GIS:   Not funded – paid from tax revenues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      Benefits non-taxable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      Benefits are income tested</a:t>
            </a:r>
          </a:p>
        </p:txBody>
      </p:sp>
    </p:spTree>
    <p:extLst>
      <p:ext uri="{BB962C8B-B14F-4D97-AF65-F5344CB8AC3E}">
        <p14:creationId xmlns:p14="http://schemas.microsoft.com/office/powerpoint/2010/main" val="336537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1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1"/>
          <p:cNvSpPr txBox="1">
            <a:spLocks noGrp="1"/>
          </p:cNvSpPr>
          <p:nvPr>
            <p:ph type="title"/>
          </p:nvPr>
        </p:nvSpPr>
        <p:spPr>
          <a:xfrm>
            <a:off x="1652588" y="365125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900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10. Conclusions and Take-Aways</a:t>
            </a:r>
            <a:br>
              <a:rPr lang="en-US" dirty="0"/>
            </a:br>
            <a:endParaRPr dirty="0"/>
          </a:p>
        </p:txBody>
      </p:sp>
      <p:sp>
        <p:nvSpPr>
          <p:cNvPr id="276" name="Google Shape;276;p31"/>
          <p:cNvSpPr txBox="1">
            <a:spLocks noGrp="1"/>
          </p:cNvSpPr>
          <p:nvPr>
            <p:ph type="body" idx="1"/>
          </p:nvPr>
        </p:nvSpPr>
        <p:spPr>
          <a:xfrm>
            <a:off x="1171575" y="1365729"/>
            <a:ext cx="10139553" cy="434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UcPeriod"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UcPeriod"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C. Decumulation</a:t>
            </a: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1. Pension: Payable for life, different forms, survivor benefits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2. TFSA: contributions not tax deductible, payouts non-taxable 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3. RRSP: contributions tax deductible, benefits taxable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4. RRIF:  no later than age 71, transfer from RRSP, benefits taxable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5. LIRA: pension equivalent of RRSP, funds locked-in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6. LIF: pension equivalent of RRIF, maximum withdrawal limit</a:t>
            </a:r>
          </a:p>
        </p:txBody>
      </p:sp>
    </p:spTree>
    <p:extLst>
      <p:ext uri="{BB962C8B-B14F-4D97-AF65-F5344CB8AC3E}">
        <p14:creationId xmlns:p14="http://schemas.microsoft.com/office/powerpoint/2010/main" val="73095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1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1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1"/>
          <p:cNvSpPr txBox="1">
            <a:spLocks noGrp="1"/>
          </p:cNvSpPr>
          <p:nvPr>
            <p:ph type="title"/>
          </p:nvPr>
        </p:nvSpPr>
        <p:spPr>
          <a:xfrm>
            <a:off x="1652588" y="365125"/>
            <a:ext cx="9367837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900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10. Conclusions and Take-Aways</a:t>
            </a:r>
            <a:br>
              <a:rPr lang="en-US" dirty="0"/>
            </a:br>
            <a:endParaRPr dirty="0"/>
          </a:p>
        </p:txBody>
      </p:sp>
      <p:sp>
        <p:nvSpPr>
          <p:cNvPr id="276" name="Google Shape;276;p31"/>
          <p:cNvSpPr txBox="1">
            <a:spLocks noGrp="1"/>
          </p:cNvSpPr>
          <p:nvPr>
            <p:ph type="body" idx="1"/>
          </p:nvPr>
        </p:nvSpPr>
        <p:spPr>
          <a:xfrm>
            <a:off x="1652587" y="1777209"/>
            <a:ext cx="9367837" cy="484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UcPeriod"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lphaUcPeriod"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Disclaimer: Opinions expressed do not constitute legal, tax or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investment advice</a:t>
            </a:r>
            <a:endParaRPr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9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1. The Pension Landscape – Alberta</a:t>
            </a:r>
            <a:endParaRPr b="1" dirty="0">
              <a:latin typeface="EB Garamond" panose="00000500000000000000" pitchFamily="2" charset="0"/>
              <a:ea typeface="EB Garamond" panose="00000500000000000000" pitchFamily="2" charset="0"/>
              <a:cs typeface="Arial"/>
              <a:sym typeface="Arial"/>
            </a:endParaRPr>
          </a:p>
        </p:txBody>
      </p:sp>
      <p:sp>
        <p:nvSpPr>
          <p:cNvPr id="103" name="Google Shape;103;p15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971654" y="2002620"/>
            <a:ext cx="11098426" cy="45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                  # Pension Plans    # Members     Assets (Billions)     Assets/Member 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Private Sector             685                 561,000            $  59.2               $106,000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Public Sector                  6                  493,000            $117.0               $237,000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Total                          691               1,054,000            $176.2               $167,000	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Note: Pension coverage in Alberta amongst lowest in Canada</a:t>
            </a:r>
          </a:p>
        </p:txBody>
      </p:sp>
      <p:sp>
        <p:nvSpPr>
          <p:cNvPr id="107" name="Google Shape;107;p15"/>
          <p:cNvSpPr txBox="1"/>
          <p:nvPr/>
        </p:nvSpPr>
        <p:spPr>
          <a:xfrm rot="10589266" flipH="1">
            <a:off x="2432172" y="3283871"/>
            <a:ext cx="9890671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2.  Pension Landscape – Canada</a:t>
            </a:r>
            <a:endParaRPr b="1" dirty="0">
              <a:latin typeface="EB Garamond" panose="00000500000000000000" pitchFamily="2" charset="0"/>
              <a:ea typeface="EB Garamond" panose="00000500000000000000" pitchFamily="2" charset="0"/>
              <a:cs typeface="Arial"/>
              <a:sym typeface="Arial"/>
            </a:endParaRPr>
          </a:p>
        </p:txBody>
      </p:sp>
      <p:sp>
        <p:nvSpPr>
          <p:cNvPr id="119" name="Google Shape;119;p17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1653363" y="2176272"/>
            <a:ext cx="9367204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200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# of Pension Plans:   16,261 [4% decline since 2016]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</a:t>
            </a:r>
            <a:r>
              <a:rPr lang="en-US" sz="200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# Active Members:    6,536,000 [4% increase since 2016]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0" i="0" u="none" strike="noStrike" cap="none" dirty="0"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Decline in Pension Coverage:                      </a:t>
            </a:r>
            <a:r>
              <a:rPr lang="en-US" sz="2000" b="1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1989 </a:t>
            </a:r>
            <a:r>
              <a:rPr lang="en-US" sz="200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</a:t>
            </a:r>
            <a:r>
              <a:rPr lang="en-US" sz="2000" b="1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2019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% of Employed Labour Force:                  43%                 37%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% of Public Sector Labour Force:             83%                 87%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b="0" i="0" u="none" strike="noStrike" cap="none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% of Private Sector Labour Force:            31%                22%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2.  Pension Landscape – Canada</a:t>
            </a:r>
            <a:endParaRPr b="1" dirty="0">
              <a:latin typeface="EB Garamond" panose="00000500000000000000" pitchFamily="2" charset="0"/>
              <a:ea typeface="EB Garamond" panose="00000500000000000000" pitchFamily="2" charset="0"/>
              <a:cs typeface="Arial"/>
              <a:sym typeface="Arial"/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1379042" y="2176272"/>
            <a:ext cx="10553878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Decline in Defined Benefit 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Pension Coverage as % of Active Members:         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1989 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2019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% of All Active Members:                                    90%                67%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% of Public Sector Active Members:                     98%                91%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% of Private Sector Active Members:                    85%               39%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2. Pension Landscape – Canada</a:t>
            </a:r>
            <a:endParaRPr b="1" dirty="0">
              <a:latin typeface="EB Garamond" panose="00000500000000000000" pitchFamily="2" charset="0"/>
              <a:ea typeface="EB Garamond" panose="00000500000000000000" pitchFamily="2" charset="0"/>
              <a:cs typeface="Arial"/>
              <a:sym typeface="Arial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9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9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1113866" y="2176272"/>
            <a:ext cx="1035271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Private Sector Pension Coverage as 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% of Employed Labour Force                                  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1989   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</a:t>
            </a:r>
            <a:r>
              <a:rPr lang="en-US" sz="22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2019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Defined Benefit Plans:                                           27%                  9%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Defined Contribution Plans:                                     3%                  8%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Hybrid Plans:                                                         1%                  5%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Total:                                                                   31%                22%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Group Registered Retirement Savings Plans:            12% (est)       15%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Grand Total:                                                          43%               37%</a:t>
            </a:r>
            <a:endParaRPr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2.  Pension Landscape – Canada</a:t>
            </a:r>
            <a:endParaRPr b="1" dirty="0">
              <a:latin typeface="EB Garamond" panose="00000500000000000000" pitchFamily="2" charset="0"/>
              <a:ea typeface="EB Garamond" panose="00000500000000000000" pitchFamily="2" charset="0"/>
              <a:cs typeface="Arial"/>
              <a:sym typeface="Arial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1" y="1694688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1653363" y="2176272"/>
            <a:ext cx="9367204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Retirement Income Assets                                            Billions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                                                                     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$CAD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1.Canada Pension Plan                                                    536           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2.Quebec Pension Plan                                                    106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3.Total Social Security  1+2                                            642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4.Employer Pension Plans                                             2,569       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5.Non-Pension Registered Savings                                1,450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6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.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TOTAL    (3+4+5)                                                 4,661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2. The Pension Landscape – Canada</a:t>
            </a:r>
            <a:b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</a:br>
            <a:r>
              <a:rPr lang="en-US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                       Maple 8</a:t>
            </a:r>
            <a:endParaRPr b="1" dirty="0">
              <a:latin typeface="EB Garamond" panose="00000500000000000000" pitchFamily="2" charset="0"/>
              <a:ea typeface="EB Garamond" panose="00000500000000000000" pitchFamily="2" charset="0"/>
              <a:cs typeface="Arial"/>
              <a:sym typeface="Arial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body" idx="1"/>
          </p:nvPr>
        </p:nvSpPr>
        <p:spPr>
          <a:xfrm>
            <a:off x="1823322" y="1871477"/>
            <a:ext cx="9615821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 dirty="0">
                <a:latin typeface="Arial"/>
                <a:ea typeface="Arial"/>
                <a:cs typeface="Arial"/>
                <a:sym typeface="Arial"/>
              </a:rPr>
              <a:t>                                                   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Plan/Fund                       Single Plan?               Assets - Billions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                                                                                  $CAD            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1. CPPIB                                   Yes                                536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2. CDPQ                                   No                                 392              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3. OTPP                                    Yes                                243              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4. PSP (Canada)                        No                                 231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5. BCI                                      No                                 211               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6. AIMCo                                  No                                 130               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7. OMERS                                 Yes                                120               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8. HOOPP                                 Yes                                114                </a:t>
            </a:r>
            <a:endParaRPr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1653363" y="393192"/>
            <a:ext cx="9367203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900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3. Pension Landscape – World</a:t>
            </a:r>
            <a:br>
              <a:rPr lang="en-US" sz="4900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</a:br>
            <a:r>
              <a:rPr lang="en-US" sz="4900" b="1" dirty="0">
                <a:latin typeface="EB Garamond" panose="00000500000000000000" pitchFamily="2" charset="0"/>
                <a:ea typeface="EB Garamond" panose="00000500000000000000" pitchFamily="2" charset="0"/>
                <a:cs typeface="Arial"/>
                <a:sym typeface="Arial"/>
              </a:rPr>
              <a:t>                        $ U.S.</a:t>
            </a:r>
            <a:br>
              <a:rPr lang="en-US" sz="2400" dirty="0"/>
            </a:br>
            <a:endParaRPr sz="2400" dirty="0"/>
          </a:p>
        </p:txBody>
      </p:sp>
      <p:sp>
        <p:nvSpPr>
          <p:cNvPr id="174" name="Google Shape;174;p23"/>
          <p:cNvSpPr/>
          <p:nvPr/>
        </p:nvSpPr>
        <p:spPr>
          <a:xfrm>
            <a:off x="1" y="0"/>
            <a:ext cx="1764099" cy="1558212"/>
          </a:xfrm>
          <a:custGeom>
            <a:avLst/>
            <a:gdLst/>
            <a:ahLst/>
            <a:cxnLst/>
            <a:rect l="l" t="t" r="r" b="b"/>
            <a:pathLst>
              <a:path w="1764099" h="1558212" extrusionOk="0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3"/>
          <p:cNvSpPr/>
          <p:nvPr/>
        </p:nvSpPr>
        <p:spPr>
          <a:xfrm>
            <a:off x="1" y="1691640"/>
            <a:ext cx="12191999" cy="5166360"/>
          </a:xfrm>
          <a:custGeom>
            <a:avLst/>
            <a:gdLst/>
            <a:ahLst/>
            <a:cxnLst/>
            <a:rect l="l" t="t" r="r" b="b"/>
            <a:pathLst>
              <a:path w="12191999" h="5166360" extrusionOk="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0" y="1691641"/>
            <a:ext cx="971654" cy="2096979"/>
          </a:xfrm>
          <a:custGeom>
            <a:avLst/>
            <a:gdLst/>
            <a:ahLst/>
            <a:cxnLst/>
            <a:rect l="l" t="t" r="r" b="b"/>
            <a:pathLst>
              <a:path w="971654" h="2096979" extrusionOk="0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3"/>
          <p:cNvSpPr txBox="1">
            <a:spLocks noGrp="1"/>
          </p:cNvSpPr>
          <p:nvPr>
            <p:ph type="body" idx="1"/>
          </p:nvPr>
        </p:nvSpPr>
        <p:spPr>
          <a:xfrm>
            <a:off x="1653363" y="1894774"/>
            <a:ext cx="9367204" cy="4548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22860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8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1.   Japan Govt. Pension ($1.7T) </a:t>
            </a:r>
            <a:endParaRPr sz="8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8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4.   US Federal Thrift Savings Plan ($650B)​</a:t>
            </a:r>
            <a:endParaRPr sz="8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8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5.   Netherlands ABP ($610B) ​</a:t>
            </a:r>
            <a:endParaRPr sz="8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8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7.   California Public Employees ($430B)</a:t>
            </a:r>
            <a:endParaRPr sz="8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8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 ​8.   Canada Pension ($390B) </a:t>
            </a:r>
            <a:endParaRPr sz="8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8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15.  NYC Retirement ($230B) ​</a:t>
            </a:r>
            <a:endParaRPr sz="8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22860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⮚"/>
            </a:pPr>
            <a:r>
              <a:rPr lang="en-US" sz="80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24.  Boeing $130B (half DB, half DC)</a:t>
            </a:r>
            <a:endParaRPr sz="8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28600" lvl="0" indent="-10160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8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6400" dirty="0"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*Source: Pensions &amp; Investments (P&amp;I) (12/31/20)</a:t>
            </a:r>
            <a:r>
              <a:rPr lang="en-US" sz="8000" dirty="0">
                <a:latin typeface="Arial"/>
                <a:ea typeface="Arial"/>
                <a:cs typeface="Arial"/>
                <a:sym typeface="Arial"/>
              </a:rPr>
              <a:t>​</a:t>
            </a:r>
            <a:endParaRPr dirty="0"/>
          </a:p>
          <a:p>
            <a:pPr marL="228600" lvl="0" indent="-20161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7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700" dirty="0"/>
              <a:t>​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2115</Words>
  <Application>Microsoft Office PowerPoint</Application>
  <PresentationFormat>Widescreen</PresentationFormat>
  <Paragraphs>283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Calibri</vt:lpstr>
      <vt:lpstr>Arial</vt:lpstr>
      <vt:lpstr>Wingdings</vt:lpstr>
      <vt:lpstr>Verdana</vt:lpstr>
      <vt:lpstr>Noto Sans Symbols</vt:lpstr>
      <vt:lpstr>EB Garamond</vt:lpstr>
      <vt:lpstr>Office Theme</vt:lpstr>
      <vt:lpstr>Alberta Pension Plan: Farsighted or Folly? </vt:lpstr>
      <vt:lpstr>Outline  </vt:lpstr>
      <vt:lpstr>1. The Pension Landscape – Alberta</vt:lpstr>
      <vt:lpstr>2.  Pension Landscape – Canada</vt:lpstr>
      <vt:lpstr>2.  Pension Landscape – Canada</vt:lpstr>
      <vt:lpstr>2. Pension Landscape – Canada</vt:lpstr>
      <vt:lpstr>2.  Pension Landscape – Canada</vt:lpstr>
      <vt:lpstr>2. The Pension Landscape – Canada                        Maple 8</vt:lpstr>
      <vt:lpstr>3. Pension Landscape – World                         $ U.S. </vt:lpstr>
      <vt:lpstr>4. Pensions - Jurisdiction </vt:lpstr>
      <vt:lpstr>5. Alberta Pension Plan: Why? </vt:lpstr>
      <vt:lpstr>5. Alberta Pension Plan: Why? </vt:lpstr>
      <vt:lpstr>6. Alberta Pension Plan: How? </vt:lpstr>
      <vt:lpstr>7. Alberta Pension Plan: Issues </vt:lpstr>
      <vt:lpstr>7. Alberta Pension Plan: Issues </vt:lpstr>
      <vt:lpstr>7. Alberta Pension Plan: Issues </vt:lpstr>
      <vt:lpstr>8. Canada Pension Plan (CPP) and            Old Age Security (OAS)</vt:lpstr>
      <vt:lpstr>8. Canada Pension Plan (CPP) and            Old Age Security (OAS)</vt:lpstr>
      <vt:lpstr>8. Canada Pension Plan (CPP) and            Old Age Security (OAS)</vt:lpstr>
      <vt:lpstr>9. Decumulation: Converting Your Capital to Income</vt:lpstr>
      <vt:lpstr>9. Decumulation: Converting Your Capital to Income</vt:lpstr>
      <vt:lpstr>9. Decumulation: Converting Your Capital to Income</vt:lpstr>
      <vt:lpstr>9. Decumulation: Converting Your Capital to Income</vt:lpstr>
      <vt:lpstr>9. Decumulation: Converting Your Capital to Income</vt:lpstr>
      <vt:lpstr>10. Conclusions and Take-Aways </vt:lpstr>
      <vt:lpstr>10. Conclusions and Take-Aways </vt:lpstr>
      <vt:lpstr>10. Conclusions and Take-Aways </vt:lpstr>
      <vt:lpstr>10. Conclusions and Take-Aways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Alberta Pension Plan: Farsighted or Folly?</dc:title>
  <dc:creator>paul owens</dc:creator>
  <cp:lastModifiedBy>Peter de Gosztonyi</cp:lastModifiedBy>
  <cp:revision>16</cp:revision>
  <dcterms:modified xsi:type="dcterms:W3CDTF">2023-03-06T18:34:31Z</dcterms:modified>
</cp:coreProperties>
</file>