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2"/>
  </p:notesMasterIdLst>
  <p:sldIdLst>
    <p:sldId id="256" r:id="rId2"/>
    <p:sldId id="257" r:id="rId3"/>
    <p:sldId id="293" r:id="rId4"/>
    <p:sldId id="295" r:id="rId5"/>
    <p:sldId id="328" r:id="rId6"/>
    <p:sldId id="299" r:id="rId7"/>
    <p:sldId id="329" r:id="rId8"/>
    <p:sldId id="330" r:id="rId9"/>
    <p:sldId id="297" r:id="rId10"/>
    <p:sldId id="331" r:id="rId11"/>
    <p:sldId id="332" r:id="rId12"/>
    <p:sldId id="303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14" r:id="rId21"/>
    <p:sldId id="312" r:id="rId22"/>
    <p:sldId id="340" r:id="rId23"/>
    <p:sldId id="341" r:id="rId24"/>
    <p:sldId id="318" r:id="rId25"/>
    <p:sldId id="343" r:id="rId26"/>
    <p:sldId id="344" r:id="rId27"/>
    <p:sldId id="319" r:id="rId28"/>
    <p:sldId id="346" r:id="rId29"/>
    <p:sldId id="347" r:id="rId30"/>
    <p:sldId id="292" r:id="rId31"/>
  </p:sldIdLst>
  <p:sldSz cx="12192000" cy="6858000"/>
  <p:notesSz cx="7077075" cy="93694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000"/>
    <a:srgbClr val="FF0000"/>
    <a:srgbClr val="FBE9E8"/>
    <a:srgbClr val="C3B8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6" autoAdjust="0"/>
    <p:restoredTop sz="94660"/>
  </p:normalViewPr>
  <p:slideViewPr>
    <p:cSldViewPr snapToGrid="0">
      <p:cViewPr varScale="1">
        <p:scale>
          <a:sx n="79" d="100"/>
          <a:sy n="79" d="100"/>
        </p:scale>
        <p:origin x="773" y="7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70243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100" y="0"/>
            <a:ext cx="3067374" cy="470243"/>
          </a:xfrm>
          <a:prstGeom prst="rect">
            <a:avLst/>
          </a:prstGeom>
        </p:spPr>
        <p:txBody>
          <a:bodyPr vert="horz" lIns="92556" tIns="46278" rIns="92556" bIns="46278" rtlCol="0"/>
          <a:lstStyle>
            <a:lvl1pPr algn="r">
              <a:defRPr sz="1200"/>
            </a:lvl1pPr>
          </a:lstStyle>
          <a:p>
            <a:fld id="{287C1779-E7CD-4B04-9689-6DA1B6D84596}" type="datetimeFigureOut">
              <a:rPr lang="en-CA" smtClean="0"/>
              <a:t>2022-10-28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27075" y="1169988"/>
            <a:ext cx="5622925" cy="31638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56" tIns="46278" rIns="92556" bIns="46278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349" y="4509178"/>
            <a:ext cx="5660378" cy="3689473"/>
          </a:xfrm>
          <a:prstGeom prst="rect">
            <a:avLst/>
          </a:prstGeom>
        </p:spPr>
        <p:txBody>
          <a:bodyPr vert="horz" lIns="92556" tIns="46278" rIns="92556" bIns="46278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183"/>
            <a:ext cx="3067374" cy="470243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100" y="8899183"/>
            <a:ext cx="3067374" cy="470243"/>
          </a:xfrm>
          <a:prstGeom prst="rect">
            <a:avLst/>
          </a:prstGeom>
        </p:spPr>
        <p:txBody>
          <a:bodyPr vert="horz" lIns="92556" tIns="46278" rIns="92556" bIns="46278" rtlCol="0" anchor="b"/>
          <a:lstStyle>
            <a:lvl1pPr algn="r">
              <a:defRPr sz="1200"/>
            </a:lvl1pPr>
          </a:lstStyle>
          <a:p>
            <a:fld id="{1940150B-1F97-4A54-B207-6910956A2047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4479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txBody>
          <a:bodyPr anchor="b"/>
          <a:lstStyle>
            <a:lvl1pPr>
              <a:defRPr sz="72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6411557"/>
            <a:ext cx="12192000" cy="92429"/>
          </a:xfrm>
          <a:prstGeom prst="rect">
            <a:avLst/>
          </a:prstGeom>
          <a:solidFill>
            <a:srgbClr val="E10000"/>
          </a:solidFill>
          <a:effectLst>
            <a:outerShdw blurRad="50800" dist="127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5" name="Rectangle 4"/>
          <p:cNvSpPr/>
          <p:nvPr userDrawn="1"/>
        </p:nvSpPr>
        <p:spPr>
          <a:xfrm>
            <a:off x="0" y="6503986"/>
            <a:ext cx="12192000" cy="3540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82816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26ED8901-223F-428E-80FD-1F910ABB3D81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6206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C0ACDA72-29CB-46D4-93AE-63134D8181B4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2048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1209DAFB-F749-4DC1-AFFF-4BBE589D5C5A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59634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0CD7B10D-4547-4B4B-AB27-3AB5BE626AAA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80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30C29494-5DBE-4367-BF1A-742D00467686}" type="datetime1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919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5EBAC8A2-28E0-4091-9899-B92DA01D0DD2}" type="datetime1">
              <a:rPr lang="en-US" smtClean="0"/>
              <a:t>10/28/2022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360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F2980E56-987B-4F9C-8FD7-9DFE43DFB243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1041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1372ADF7-D40F-4E55-B9C4-CFE2BBA7AF99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63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2EF97052-5F2A-488D-8D73-48B4884CC9D9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80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677208E0-B066-4693-BF4C-59BFD8A09E80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663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B18CB74E-CA10-4255-B938-6D61551D29D2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7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8486C4D9-F3A9-4F1B-A184-D0D523F4360E}" type="datetime1">
              <a:rPr lang="en-US" smtClean="0"/>
              <a:t>10/28/2022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5259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25013364-F7B4-43D9-9972-35B64D6B6CBD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65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3EF9839B-C650-4C7D-B067-B82DC643CEEE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788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E9EB97FE-DA49-421E-80EC-83BB54EC3618}" type="datetime1">
              <a:rPr lang="en-US" smtClean="0"/>
              <a:t>10/28/2022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0160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ECDB5056-0282-4882-9B7A-9D34E2C2A13E}" type="datetime1">
              <a:rPr lang="en-US" smtClean="0"/>
              <a:t>10/28/2022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4157B6BA-DD66-4F48-BBA7-C4C803B34C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5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Rectangle 15"/>
          <p:cNvSpPr/>
          <p:nvPr userDrawn="1"/>
        </p:nvSpPr>
        <p:spPr>
          <a:xfrm>
            <a:off x="0" y="6411557"/>
            <a:ext cx="12192000" cy="92429"/>
          </a:xfrm>
          <a:prstGeom prst="rect">
            <a:avLst/>
          </a:prstGeom>
          <a:solidFill>
            <a:srgbClr val="E10000"/>
          </a:solidFill>
          <a:effectLst>
            <a:outerShdw blurRad="50800" dist="254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7" name="Rectangle 16"/>
          <p:cNvSpPr/>
          <p:nvPr userDrawn="1"/>
        </p:nvSpPr>
        <p:spPr>
          <a:xfrm>
            <a:off x="0" y="6503986"/>
            <a:ext cx="12192000" cy="3540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8" name="Text Placeholder 8"/>
          <p:cNvSpPr txBox="1">
            <a:spLocks/>
          </p:cNvSpPr>
          <p:nvPr userDrawn="1"/>
        </p:nvSpPr>
        <p:spPr>
          <a:xfrm>
            <a:off x="11574631" y="6457771"/>
            <a:ext cx="527050" cy="34484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 3" charset="2"/>
              <a:buNone/>
              <a:defRPr sz="2000" b="0" i="0" kern="1200"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Tx/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fld id="{B2A0D5E7-37E9-4313-B708-E441988A3CEB}" type="slidenum">
              <a:rPr lang="en-CA" smtClean="0"/>
              <a:t>‹#›</a:t>
            </a:fld>
            <a:endParaRPr lang="en-CA" dirty="0"/>
          </a:p>
        </p:txBody>
      </p:sp>
      <p:grpSp>
        <p:nvGrpSpPr>
          <p:cNvPr id="11" name="Group 10"/>
          <p:cNvGrpSpPr/>
          <p:nvPr userDrawn="1"/>
        </p:nvGrpSpPr>
        <p:grpSpPr>
          <a:xfrm>
            <a:off x="9852073" y="1892"/>
            <a:ext cx="1442870" cy="1199522"/>
            <a:chOff x="8061912" y="30951"/>
            <a:chExt cx="1442870" cy="1199522"/>
          </a:xfrm>
        </p:grpSpPr>
        <p:grpSp>
          <p:nvGrpSpPr>
            <p:cNvPr id="12" name="Group 11"/>
            <p:cNvGrpSpPr/>
            <p:nvPr userDrawn="1"/>
          </p:nvGrpSpPr>
          <p:grpSpPr>
            <a:xfrm>
              <a:off x="8061912" y="30951"/>
              <a:ext cx="688490" cy="1199522"/>
              <a:chOff x="8524192" y="-5423"/>
              <a:chExt cx="688490" cy="1199522"/>
            </a:xfrm>
          </p:grpSpPr>
          <p:sp>
            <p:nvSpPr>
              <p:cNvPr id="21" name="Rectangle 20"/>
              <p:cNvSpPr/>
              <p:nvPr userDrawn="1"/>
            </p:nvSpPr>
            <p:spPr>
              <a:xfrm>
                <a:off x="8524193" y="-5423"/>
                <a:ext cx="688489" cy="554063"/>
              </a:xfrm>
              <a:prstGeom prst="rect">
                <a:avLst/>
              </a:prstGeom>
              <a:solidFill>
                <a:srgbClr val="E10000"/>
              </a:solidFill>
              <a:ln>
                <a:solidFill>
                  <a:srgbClr val="E10000"/>
                </a:solidFill>
              </a:ln>
              <a:effectLst>
                <a:outerShdw blurRad="50800" dir="8100000" algn="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2" name="Isosceles Triangle 21"/>
              <p:cNvSpPr/>
              <p:nvPr userDrawn="1"/>
            </p:nvSpPr>
            <p:spPr>
              <a:xfrm rot="5400000">
                <a:off x="8554225" y="535642"/>
                <a:ext cx="628424" cy="688490"/>
              </a:xfrm>
              <a:prstGeom prst="triangle">
                <a:avLst>
                  <a:gd name="adj" fmla="val 0"/>
                </a:avLst>
              </a:prstGeom>
              <a:solidFill>
                <a:srgbClr val="E10000"/>
              </a:solidFill>
              <a:ln>
                <a:solidFill>
                  <a:srgbClr val="E10000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  <p:grpSp>
          <p:nvGrpSpPr>
            <p:cNvPr id="13" name="Group 12"/>
            <p:cNvGrpSpPr/>
            <p:nvPr userDrawn="1"/>
          </p:nvGrpSpPr>
          <p:grpSpPr>
            <a:xfrm>
              <a:off x="8816293" y="30951"/>
              <a:ext cx="688489" cy="1199522"/>
              <a:chOff x="8821373" y="-6253"/>
              <a:chExt cx="688489" cy="1199522"/>
            </a:xfrm>
          </p:grpSpPr>
          <p:sp>
            <p:nvSpPr>
              <p:cNvPr id="19" name="Rectangle 18"/>
              <p:cNvSpPr/>
              <p:nvPr userDrawn="1"/>
            </p:nvSpPr>
            <p:spPr>
              <a:xfrm>
                <a:off x="8821373" y="-6253"/>
                <a:ext cx="688489" cy="571097"/>
              </a:xfrm>
              <a:prstGeom prst="rect">
                <a:avLst/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algn="l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  <p:sp>
            <p:nvSpPr>
              <p:cNvPr id="20" name="Isosceles Triangle 19"/>
              <p:cNvSpPr/>
              <p:nvPr userDrawn="1"/>
            </p:nvSpPr>
            <p:spPr>
              <a:xfrm rot="5400000" flipV="1">
                <a:off x="8851406" y="534812"/>
                <a:ext cx="628424" cy="688489"/>
              </a:xfrm>
              <a:prstGeom prst="triangle">
                <a:avLst>
                  <a:gd name="adj" fmla="val 0"/>
                </a:avLst>
              </a:prstGeom>
              <a:solidFill>
                <a:schemeClr val="tx1"/>
              </a:solidFill>
              <a:ln>
                <a:solidFill>
                  <a:schemeClr val="tx1"/>
                </a:solidFill>
              </a:ln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CA"/>
              </a:p>
            </p:txBody>
          </p:sp>
        </p:grpSp>
      </p:grpSp>
      <p:sp>
        <p:nvSpPr>
          <p:cNvPr id="4" name="MSIPCMContentMarking" descr="{&quot;HashCode&quot;:-1542678785,&quot;Placement&quot;:&quot;Footer&quot;,&quot;Top&quot;:517.997253,&quot;Left&quot;:0.0,&quot;SlideWidth&quot;:960,&quot;SlideHeight&quot;:540}"/>
          <p:cNvSpPr txBox="1"/>
          <p:nvPr userDrawn="1"/>
        </p:nvSpPr>
        <p:spPr>
          <a:xfrm>
            <a:off x="0" y="6578565"/>
            <a:ext cx="1804584" cy="279435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CA" sz="1100">
                <a:solidFill>
                  <a:srgbClr val="000000"/>
                </a:solidFill>
                <a:latin typeface="Calibri" panose="020F0502020204030204" pitchFamily="34" charset="0"/>
              </a:rPr>
              <a:t>Classification: Protected A</a:t>
            </a:r>
          </a:p>
        </p:txBody>
      </p:sp>
    </p:spTree>
    <p:extLst>
      <p:ext uri="{BB962C8B-B14F-4D97-AF65-F5344CB8AC3E}">
        <p14:creationId xmlns:p14="http://schemas.microsoft.com/office/powerpoint/2010/main" val="578933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Wingdings 3" charset="2"/>
        <a:buChar char=""/>
        <a:defRPr sz="2000" b="0" i="0" kern="1200"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Wingdings 3" charset="2"/>
        <a:buChar char=""/>
        <a:defRPr sz="1800" b="0" i="0" kern="1200">
          <a:solidFill>
            <a:schemeClr val="tx1"/>
          </a:solidFill>
          <a:effectLst/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Wingdings 3" charset="2"/>
        <a:buChar char=""/>
        <a:defRPr sz="1600" b="0" i="0" kern="1200">
          <a:solidFill>
            <a:schemeClr val="tx1"/>
          </a:solidFill>
          <a:effectLst/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Tx/>
        <a:buSzPct val="80000"/>
        <a:buFont typeface="Wingdings 3" charset="2"/>
        <a:buChar char=""/>
        <a:defRPr sz="1400" b="0" i="0" kern="1200">
          <a:solidFill>
            <a:schemeClr val="tx1"/>
          </a:solidFill>
          <a:effectLst/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effectLst/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eithwheeler.com/resources/insights/lifting-the-fog-on-esg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85925" y="1047750"/>
            <a:ext cx="8294688" cy="3219451"/>
          </a:xfrm>
          <a:effectLst>
            <a:outerShdw blurRad="50800" dist="50800" dir="5400000" algn="t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CA" sz="4800" dirty="0">
                <a:solidFill>
                  <a:schemeClr val="tx1"/>
                </a:solidFill>
                <a:effectLst/>
              </a:rPr>
              <a:t>Environmental, Social and Governance Factors Relationship to Investment Management --</a:t>
            </a:r>
            <a:br>
              <a:rPr lang="en-CA" sz="4800" dirty="0">
                <a:solidFill>
                  <a:schemeClr val="tx1"/>
                </a:solidFill>
                <a:effectLst/>
              </a:rPr>
            </a:br>
            <a:r>
              <a:rPr lang="en-CA" sz="4800" dirty="0">
                <a:solidFill>
                  <a:schemeClr val="tx1"/>
                </a:solidFill>
                <a:effectLst/>
              </a:rPr>
              <a:t>Partner or Adversary?</a:t>
            </a:r>
            <a:endParaRPr lang="en-US" sz="48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5925" y="4657725"/>
            <a:ext cx="8294688" cy="1562099"/>
          </a:xfrm>
        </p:spPr>
        <p:txBody>
          <a:bodyPr>
            <a:noAutofit/>
          </a:bodyPr>
          <a:lstStyle/>
          <a:p>
            <a:r>
              <a:rPr lang="en-CA" sz="1800" dirty="0">
                <a:solidFill>
                  <a:schemeClr val="tx1"/>
                </a:solidFill>
              </a:rPr>
              <a:t>Paul  Owens</a:t>
            </a:r>
          </a:p>
          <a:p>
            <a:r>
              <a:rPr lang="en-CA" sz="1800" dirty="0">
                <a:solidFill>
                  <a:schemeClr val="tx1"/>
                </a:solidFill>
              </a:rPr>
              <a:t>Senior Vice President, Pension Policy                      </a:t>
            </a:r>
          </a:p>
          <a:p>
            <a:r>
              <a:rPr lang="en-CA" sz="1800" dirty="0">
                <a:solidFill>
                  <a:schemeClr val="tx1"/>
                </a:solidFill>
              </a:rPr>
              <a:t>Ellement Consulting Group                        </a:t>
            </a:r>
          </a:p>
          <a:p>
            <a:r>
              <a:rPr lang="en-CA" sz="1800" dirty="0">
                <a:solidFill>
                  <a:schemeClr val="tx1"/>
                </a:solidFill>
              </a:rPr>
              <a:t>November 8, 2022</a:t>
            </a:r>
          </a:p>
          <a:p>
            <a:endParaRPr lang="en-CA" sz="1600" dirty="0">
              <a:solidFill>
                <a:schemeClr val="tx1"/>
              </a:solidFill>
            </a:endParaRPr>
          </a:p>
          <a:p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2606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Investment Objective: </a:t>
            </a:r>
            <a:br>
              <a:rPr lang="en-US" dirty="0"/>
            </a:br>
            <a:r>
              <a:rPr lang="en-US" dirty="0"/>
              <a:t>             Value vs Values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9476" y="2091018"/>
            <a:ext cx="8946541" cy="419548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Two contrasting views:</a:t>
            </a:r>
          </a:p>
          <a:p>
            <a:r>
              <a:rPr lang="en-US" dirty="0"/>
              <a:t>1. 1953 Howard Bowen:  Social Responsibilities of the Businessman</a:t>
            </a:r>
          </a:p>
          <a:p>
            <a:pPr marL="0" indent="0">
              <a:buNone/>
            </a:pPr>
            <a:r>
              <a:rPr lang="en-US" dirty="0"/>
              <a:t>     “The company’s goals should be consistent with social goals and values”</a:t>
            </a:r>
          </a:p>
          <a:p>
            <a:r>
              <a:rPr lang="en-US" dirty="0"/>
              <a:t>2. 1970 Milton Friedman Doctrine</a:t>
            </a:r>
          </a:p>
          <a:p>
            <a:pPr marL="0" indent="0">
              <a:buNone/>
            </a:pPr>
            <a:r>
              <a:rPr lang="en-US" dirty="0"/>
              <a:t>     “An entity’s greatest responsibility lies in the satisfaction of the  shareholders” </a:t>
            </a:r>
          </a:p>
          <a:p>
            <a:pPr marL="0" indent="0">
              <a:buNone/>
            </a:pPr>
            <a:r>
              <a:rPr lang="en-US" dirty="0"/>
              <a:t>      Interpretation: key focus is to maximize profits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017449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Investment Objective: </a:t>
            </a:r>
            <a:br>
              <a:rPr lang="en-US" dirty="0"/>
            </a:br>
            <a:r>
              <a:rPr lang="en-US" dirty="0"/>
              <a:t>             Value vs Values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2729" y="1853248"/>
            <a:ext cx="8946541" cy="419548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Evolution or Revolution?</a:t>
            </a:r>
          </a:p>
          <a:p>
            <a:r>
              <a:rPr lang="en-US" dirty="0"/>
              <a:t>August 2019</a:t>
            </a:r>
          </a:p>
          <a:p>
            <a:r>
              <a:rPr lang="en-US" dirty="0"/>
              <a:t>U.S. Business Roundtable (181 CEO’s of largest U.S. corporation)</a:t>
            </a:r>
          </a:p>
          <a:p>
            <a:r>
              <a:rPr lang="en-US" dirty="0"/>
              <a:t>New Statement on the Purpose of the Corporation:</a:t>
            </a:r>
          </a:p>
          <a:p>
            <a:pPr marL="0" indent="0">
              <a:buNone/>
            </a:pPr>
            <a:r>
              <a:rPr lang="en-US" dirty="0"/>
              <a:t>     “ Companies should serve not only their shareholders, but also   deliver value to their customers, invest on their employees, deal fairly with suppliers and support the communities in which they operate”</a:t>
            </a:r>
          </a:p>
          <a:p>
            <a:r>
              <a:rPr lang="en-US" dirty="0"/>
              <a:t>More Bowen than Friedman?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433840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1175" y="1957668"/>
            <a:ext cx="8946541" cy="4195481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200" dirty="0"/>
              <a:t>Values Based or Socially Responsible Investing (SRI) </a:t>
            </a:r>
          </a:p>
          <a:p>
            <a:pPr marL="0" indent="0">
              <a:buNone/>
            </a:pPr>
            <a:r>
              <a:rPr lang="en-US" sz="2200" dirty="0"/>
              <a:t>      -- investment decisions are consistent with your values (Subjective)</a:t>
            </a:r>
          </a:p>
          <a:p>
            <a:pPr marL="0" indent="0">
              <a:buNone/>
            </a:pPr>
            <a:r>
              <a:rPr lang="en-US" sz="2200" dirty="0"/>
              <a:t>      -- invest in companies that reflect your values</a:t>
            </a:r>
          </a:p>
          <a:p>
            <a:pPr marL="0" indent="0">
              <a:buNone/>
            </a:pPr>
            <a:r>
              <a:rPr lang="en-US" sz="2200" dirty="0"/>
              <a:t>      -- avoid or sell investments in companies that do not reflect your               values  (”negative screening”)</a:t>
            </a:r>
          </a:p>
          <a:p>
            <a:pPr marL="0" indent="0">
              <a:buNone/>
            </a:pPr>
            <a:endParaRPr lang="en-US" sz="2200" dirty="0"/>
          </a:p>
          <a:p>
            <a:r>
              <a:rPr lang="en-US" sz="2200" dirty="0"/>
              <a:t>Issues: Thresholds</a:t>
            </a:r>
          </a:p>
          <a:p>
            <a:pPr marL="0" indent="0">
              <a:buNone/>
            </a:pPr>
            <a:r>
              <a:rPr lang="en-US" sz="2200" dirty="0"/>
              <a:t>     -- all or nothing</a:t>
            </a:r>
          </a:p>
          <a:p>
            <a:pPr marL="0" indent="0">
              <a:buNone/>
            </a:pPr>
            <a:r>
              <a:rPr lang="en-US" sz="2200" dirty="0"/>
              <a:t>     -- &lt; x % of revenues</a:t>
            </a:r>
          </a:p>
          <a:p>
            <a:pPr marL="0" indent="0">
              <a:buNone/>
            </a:pPr>
            <a:r>
              <a:rPr lang="en-US" sz="2200" dirty="0"/>
              <a:t>     -- “Best in breed”  -- least offensive in a restricted group</a:t>
            </a:r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3259437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ESG Integration</a:t>
            </a:r>
          </a:p>
          <a:p>
            <a:pPr marL="0" indent="0">
              <a:buNone/>
            </a:pPr>
            <a:r>
              <a:rPr lang="en-US" dirty="0"/>
              <a:t>      -- use of ESG factors in evaluating material risks and opportunities</a:t>
            </a:r>
          </a:p>
          <a:p>
            <a:pPr marL="0" indent="0">
              <a:buNone/>
            </a:pPr>
            <a:r>
              <a:rPr lang="en-US" dirty="0"/>
              <a:t>      -- used in conjunction with traditional financial analysis            </a:t>
            </a:r>
          </a:p>
          <a:p>
            <a:r>
              <a:rPr lang="en-US" dirty="0"/>
              <a:t>Issues: </a:t>
            </a:r>
          </a:p>
          <a:p>
            <a:pPr marL="0" indent="0">
              <a:buNone/>
            </a:pPr>
            <a:r>
              <a:rPr lang="en-US" dirty="0"/>
              <a:t>     -- thresholds</a:t>
            </a:r>
          </a:p>
          <a:p>
            <a:pPr marL="0" indent="0">
              <a:buNone/>
            </a:pPr>
            <a:r>
              <a:rPr lang="en-US" dirty="0"/>
              <a:t>     -- factors selected and weighting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5132559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sz="2200" dirty="0"/>
              <a:t>Impact Investing</a:t>
            </a:r>
          </a:p>
          <a:p>
            <a:pPr marL="0" indent="0">
              <a:buNone/>
            </a:pPr>
            <a:r>
              <a:rPr lang="en-US" sz="2200" dirty="0"/>
              <a:t>      -- investments that provide investment returns and positively impact     society</a:t>
            </a:r>
          </a:p>
          <a:p>
            <a:pPr marL="0" indent="0">
              <a:buNone/>
            </a:pPr>
            <a:r>
              <a:rPr lang="en-US" sz="2200" dirty="0"/>
              <a:t>     -- examples: clean water, affordable housing, alternative energy generation            </a:t>
            </a:r>
          </a:p>
          <a:p>
            <a:r>
              <a:rPr lang="en-US" sz="2200" dirty="0"/>
              <a:t>Issues: </a:t>
            </a:r>
          </a:p>
          <a:p>
            <a:pPr marL="0" indent="0">
              <a:buNone/>
            </a:pPr>
            <a:r>
              <a:rPr lang="en-US" sz="2200" dirty="0"/>
              <a:t>     -- sacrifice in returns</a:t>
            </a:r>
          </a:p>
          <a:p>
            <a:pPr marL="0" indent="0">
              <a:buNone/>
            </a:pPr>
            <a:r>
              <a:rPr lang="en-US" sz="2200" dirty="0"/>
              <a:t>     -- criteria for selection of projects</a:t>
            </a:r>
          </a:p>
          <a:p>
            <a:pPr marL="0" indent="0">
              <a:buNone/>
            </a:pPr>
            <a:r>
              <a:rPr lang="en-US" sz="2200" dirty="0"/>
              <a:t>Source: </a:t>
            </a:r>
            <a:r>
              <a:rPr lang="en-US" sz="2200" dirty="0">
                <a:hlinkClick r:id="rId2"/>
              </a:rPr>
              <a:t>https://www.leithwheeler.com/resources/insights/lifting-the-fog-on-esg</a:t>
            </a:r>
            <a:endParaRPr lang="en-US" sz="2200" dirty="0"/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6193361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Environmental Factors:</a:t>
            </a:r>
            <a:r>
              <a:rPr lang="en-US" dirty="0"/>
              <a:t>            </a:t>
            </a:r>
          </a:p>
          <a:p>
            <a:r>
              <a:rPr lang="en-US" dirty="0"/>
              <a:t>Water use and quality</a:t>
            </a:r>
          </a:p>
          <a:p>
            <a:r>
              <a:rPr lang="en-US" dirty="0"/>
              <a:t>Air quality – carbon  and methane emissions</a:t>
            </a:r>
          </a:p>
          <a:p>
            <a:r>
              <a:rPr lang="en-US" dirty="0"/>
              <a:t>Waste management, recycling and disposal of toxic substances</a:t>
            </a:r>
          </a:p>
          <a:p>
            <a:r>
              <a:rPr lang="en-US" dirty="0"/>
              <a:t>Packaging</a:t>
            </a:r>
          </a:p>
          <a:p>
            <a:r>
              <a:rPr lang="en-US" dirty="0"/>
              <a:t>Climate change  -- CO2 emissions million </a:t>
            </a:r>
            <a:r>
              <a:rPr lang="en-US" dirty="0" err="1"/>
              <a:t>tonnes</a:t>
            </a:r>
            <a:endParaRPr lang="en-US" dirty="0"/>
          </a:p>
          <a:p>
            <a:r>
              <a:rPr lang="en-US" dirty="0"/>
              <a:t>     1990 – 21,332</a:t>
            </a:r>
          </a:p>
          <a:p>
            <a:r>
              <a:rPr lang="en-US" dirty="0"/>
              <a:t>     2019 -  34,169  --- 60% increase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6434199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Environmental Factors:</a:t>
            </a:r>
            <a:r>
              <a:rPr lang="en-US" dirty="0"/>
              <a:t>            </a:t>
            </a:r>
          </a:p>
          <a:p>
            <a:r>
              <a:rPr lang="en-US" dirty="0"/>
              <a:t>Increase in frequency and intensity of disasters:</a:t>
            </a:r>
          </a:p>
          <a:p>
            <a:pPr marL="0" indent="0">
              <a:buNone/>
            </a:pPr>
            <a:r>
              <a:rPr lang="en-US" dirty="0"/>
              <a:t>     -- hurricanes</a:t>
            </a:r>
          </a:p>
          <a:p>
            <a:pPr marL="0" indent="0">
              <a:buNone/>
            </a:pPr>
            <a:r>
              <a:rPr lang="en-US" dirty="0"/>
              <a:t>     -- tornados </a:t>
            </a:r>
          </a:p>
          <a:p>
            <a:pPr marL="0" indent="0">
              <a:buNone/>
            </a:pPr>
            <a:r>
              <a:rPr lang="en-US" dirty="0"/>
              <a:t>     -- floods</a:t>
            </a:r>
          </a:p>
          <a:p>
            <a:pPr marL="0" indent="0">
              <a:buNone/>
            </a:pPr>
            <a:r>
              <a:rPr lang="en-US" dirty="0"/>
              <a:t>     -- forest and wildfires</a:t>
            </a:r>
          </a:p>
          <a:p>
            <a:pPr marL="0" indent="0">
              <a:buNone/>
            </a:pPr>
            <a:r>
              <a:rPr lang="en-US" dirty="0"/>
              <a:t>     -- drought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0942062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Environmental Factors:            </a:t>
            </a:r>
          </a:p>
          <a:p>
            <a:r>
              <a:rPr lang="en-US" dirty="0"/>
              <a:t>Greenhouse gas emissions (MM </a:t>
            </a:r>
            <a:r>
              <a:rPr lang="en-US" dirty="0" err="1"/>
              <a:t>tonnes</a:t>
            </a:r>
            <a:r>
              <a:rPr lang="en-US" dirty="0"/>
              <a:t> in 2019)</a:t>
            </a:r>
          </a:p>
          <a:p>
            <a:pPr marL="0" indent="0">
              <a:buNone/>
            </a:pPr>
            <a:r>
              <a:rPr lang="en-US" dirty="0"/>
              <a:t>                                           Per capita             Global Ranking Total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-- Saudi Arabia                    21.5                        10                  </a:t>
            </a:r>
          </a:p>
          <a:p>
            <a:pPr marL="0" indent="0">
              <a:buNone/>
            </a:pPr>
            <a:r>
              <a:rPr lang="en-US" dirty="0"/>
              <a:t>     -- Australia                            20.6                        15 </a:t>
            </a:r>
          </a:p>
          <a:p>
            <a:pPr marL="0" indent="0">
              <a:buNone/>
            </a:pPr>
            <a:r>
              <a:rPr lang="en-US" dirty="0"/>
              <a:t>     -- Canada                            19.9                        11</a:t>
            </a:r>
          </a:p>
          <a:p>
            <a:pPr marL="0" indent="0">
              <a:buNone/>
            </a:pPr>
            <a:r>
              <a:rPr lang="en-US" dirty="0"/>
              <a:t>     --  U.S                                     17.5                          2</a:t>
            </a:r>
          </a:p>
          <a:p>
            <a:pPr marL="0" indent="0">
              <a:buNone/>
            </a:pPr>
            <a:r>
              <a:rPr lang="en-US" dirty="0"/>
              <a:t>     --  China                                10.1                          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233936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 fontScale="92500" lnSpcReduction="2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Social Factors:       </a:t>
            </a:r>
            <a:r>
              <a:rPr lang="en-US" dirty="0"/>
              <a:t>     </a:t>
            </a:r>
          </a:p>
          <a:p>
            <a:r>
              <a:rPr lang="en-US" dirty="0"/>
              <a:t>Discrimination ( race, ethnicity, religion, age, sex)</a:t>
            </a:r>
          </a:p>
          <a:p>
            <a:r>
              <a:rPr lang="en-US" dirty="0"/>
              <a:t>Targeted violence</a:t>
            </a:r>
          </a:p>
          <a:p>
            <a:r>
              <a:rPr lang="en-US" dirty="0"/>
              <a:t>Child/slave </a:t>
            </a:r>
            <a:r>
              <a:rPr lang="en-US" dirty="0" err="1"/>
              <a:t>labour</a:t>
            </a:r>
            <a:endParaRPr lang="en-US" dirty="0"/>
          </a:p>
          <a:p>
            <a:r>
              <a:rPr lang="en-US" dirty="0"/>
              <a:t>Sexual harassment</a:t>
            </a:r>
          </a:p>
          <a:p>
            <a:r>
              <a:rPr lang="en-US" dirty="0"/>
              <a:t>Supply chain practices</a:t>
            </a:r>
          </a:p>
          <a:p>
            <a:r>
              <a:rPr lang="en-US" dirty="0"/>
              <a:t>Human rights</a:t>
            </a:r>
          </a:p>
          <a:p>
            <a:r>
              <a:rPr lang="en-US" dirty="0"/>
              <a:t>Bullying and abuse of power</a:t>
            </a:r>
          </a:p>
          <a:p>
            <a:r>
              <a:rPr lang="en-US" dirty="0"/>
              <a:t>Diversity, Equity and Inclusion (DEI)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7494082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1175" y="452718"/>
            <a:ext cx="8381999" cy="2461932"/>
          </a:xfrm>
        </p:spPr>
        <p:txBody>
          <a:bodyPr/>
          <a:lstStyle/>
          <a:p>
            <a:r>
              <a:rPr lang="en-US" dirty="0"/>
              <a:t>Environmental, Social and  Governance Factors (ESG):  Definitions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8907463" cy="4205007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b="1" dirty="0"/>
              <a:t>Governance Factors:       </a:t>
            </a:r>
            <a:r>
              <a:rPr lang="en-US" dirty="0"/>
              <a:t>     </a:t>
            </a:r>
          </a:p>
          <a:p>
            <a:r>
              <a:rPr lang="en-US" dirty="0"/>
              <a:t>Applies to companies you invest in</a:t>
            </a:r>
          </a:p>
          <a:p>
            <a:r>
              <a:rPr lang="en-US" dirty="0"/>
              <a:t>Separate Chair/CEO roles</a:t>
            </a:r>
          </a:p>
          <a:p>
            <a:r>
              <a:rPr lang="en-US" dirty="0"/>
              <a:t>Executive compensation/ “say on pay” and pay for performance</a:t>
            </a:r>
          </a:p>
          <a:p>
            <a:r>
              <a:rPr lang="en-US" dirty="0"/>
              <a:t>Board, executive and staff diversity</a:t>
            </a:r>
          </a:p>
          <a:p>
            <a:r>
              <a:rPr lang="en-US" dirty="0"/>
              <a:t>Independent directors</a:t>
            </a:r>
          </a:p>
          <a:p>
            <a:r>
              <a:rPr lang="en-US" dirty="0"/>
              <a:t>Positive culture and work environment: inclusion, anti-bullying and harassment</a:t>
            </a:r>
          </a:p>
          <a:p>
            <a:r>
              <a:rPr lang="en-US" dirty="0"/>
              <a:t>Safety Record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8202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CA" dirty="0">
                <a:solidFill>
                  <a:schemeClr val="tx1"/>
                </a:solidFill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Outline</a:t>
            </a:r>
            <a:endParaRPr lang="en-US" dirty="0">
              <a:solidFill>
                <a:schemeClr val="tx1"/>
              </a:solidFill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0250" y="1590676"/>
            <a:ext cx="8049603" cy="4657724"/>
          </a:xfrm>
        </p:spPr>
        <p:txBody>
          <a:bodyPr>
            <a:noAutofit/>
          </a:bodyPr>
          <a:lstStyle/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Objective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Investment Universe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Whose Money is it? – Fiduciary Obligation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Investment Objective: Value vs Values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Environmental, Social and Governance Factors (ESG): Definitions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ESG: History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ESG and Investment Managers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ESG and Corporations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ESG and Stakeholders/Beneficiaries</a:t>
            </a:r>
          </a:p>
          <a:p>
            <a:pPr marL="457200" indent="-457200">
              <a:buClr>
                <a:schemeClr val="tx1"/>
              </a:buClr>
              <a:buFont typeface="+mj-lt"/>
              <a:buAutoNum type="arabicPeriod"/>
            </a:pPr>
            <a:r>
              <a:rPr lang="en-CA" dirty="0"/>
              <a:t>Conclusions and Take-Aways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343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90675" y="1762126"/>
            <a:ext cx="8459178" cy="4486274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endParaRPr lang="en-CA" b="1" dirty="0"/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A 40 Year journey from traditional view that only returns matter</a:t>
            </a:r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1. Prohibition on Investments in South Africa due to Apartheid</a:t>
            </a:r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2. Cowan vs. Scargill, 1985 U.K. Coal Miners</a:t>
            </a:r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3. U. S. Building Trades investments in housing projects</a:t>
            </a:r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4. Blair vs. Consolidated Enfield Corp., 1995 Supreme court of Canada</a:t>
            </a:r>
          </a:p>
          <a:p>
            <a:pPr>
              <a:lnSpc>
                <a:spcPct val="150000"/>
              </a:lnSpc>
              <a:buClrTx/>
            </a:pPr>
            <a:r>
              <a:rPr lang="en-CA" sz="2900" dirty="0"/>
              <a:t>5. Ontario: disclose if used or why not</a:t>
            </a:r>
          </a:p>
          <a:p>
            <a:pPr>
              <a:lnSpc>
                <a:spcPct val="150000"/>
              </a:lnSpc>
            </a:pPr>
            <a:r>
              <a:rPr lang="en-CA" sz="2900" dirty="0"/>
              <a:t>6. Europe: may or must include</a:t>
            </a:r>
          </a:p>
          <a:p>
            <a:pPr>
              <a:lnSpc>
                <a:spcPct val="150000"/>
              </a:lnSpc>
            </a:pPr>
            <a:r>
              <a:rPr lang="en-CA" sz="2900" dirty="0"/>
              <a:t>7. U.S Department of Labor revision on use of ESG, 2021 and 2022</a:t>
            </a:r>
          </a:p>
          <a:p>
            <a:pPr>
              <a:lnSpc>
                <a:spcPct val="150000"/>
              </a:lnSpc>
              <a:buClrTx/>
            </a:pPr>
            <a:endParaRPr lang="en-CA" sz="2100" dirty="0"/>
          </a:p>
          <a:p>
            <a:pPr>
              <a:lnSpc>
                <a:spcPct val="150000"/>
              </a:lnSpc>
              <a:buClrTx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45130" y="652388"/>
            <a:ext cx="9404723" cy="1400530"/>
          </a:xfrm>
        </p:spPr>
        <p:txBody>
          <a:bodyPr/>
          <a:lstStyle/>
          <a:p>
            <a:r>
              <a:rPr lang="en-CA" dirty="0"/>
              <a:t>             ESG: History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370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105" y="1771651"/>
            <a:ext cx="9404723" cy="427672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b="1" dirty="0"/>
          </a:p>
          <a:p>
            <a:pPr>
              <a:lnSpc>
                <a:spcPct val="150000"/>
              </a:lnSpc>
              <a:buClrTx/>
            </a:pPr>
            <a:r>
              <a:rPr lang="en-CA" dirty="0"/>
              <a:t>Traditional view: Investment Manager/Trustee goal: </a:t>
            </a:r>
          </a:p>
          <a:p>
            <a:pPr marL="0" indent="0">
              <a:lnSpc>
                <a:spcPct val="150000"/>
              </a:lnSpc>
              <a:buClrTx/>
              <a:buNone/>
            </a:pPr>
            <a:r>
              <a:rPr lang="en-CA" dirty="0"/>
              <a:t>      --Maximize returns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ESG not recognized or not relevant or not allowed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Now: Major issue in Europe, growing issue in Canada and U.S.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Now: The biggest pension investment issue of the decade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Similar impact as Blair/Enfield was in 1990’s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07105" y="590552"/>
            <a:ext cx="9404723" cy="1400530"/>
          </a:xfrm>
        </p:spPr>
        <p:txBody>
          <a:bodyPr/>
          <a:lstStyle/>
          <a:p>
            <a:r>
              <a:rPr lang="en-CA" dirty="0"/>
              <a:t>ESG and Investment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27354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105" y="1628776"/>
            <a:ext cx="9175631" cy="420052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CA" b="1" dirty="0"/>
          </a:p>
          <a:p>
            <a:pPr>
              <a:lnSpc>
                <a:spcPct val="150000"/>
              </a:lnSpc>
              <a:buClrTx/>
            </a:pPr>
            <a:r>
              <a:rPr lang="en-US" dirty="0"/>
              <a:t>Used to determine if there is an impact on returns by mitigating risks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Used to assess suitability for security selection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Used to influence corporate </a:t>
            </a:r>
            <a:r>
              <a:rPr lang="en-US" dirty="0" err="1"/>
              <a:t>behaviour</a:t>
            </a:r>
            <a:r>
              <a:rPr lang="en-US" dirty="0"/>
              <a:t> (e.g. proxy voting, engagement with management)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More positive and analytical than SRI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ESG: Question of Value (Returns) vs. Values (Belief)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Challenge: How do you use ESG without violating Fiduciary Obligation?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07105" y="590552"/>
            <a:ext cx="9404723" cy="1400530"/>
          </a:xfrm>
        </p:spPr>
        <p:txBody>
          <a:bodyPr/>
          <a:lstStyle/>
          <a:p>
            <a:r>
              <a:rPr lang="en-CA" dirty="0"/>
              <a:t>ESG and Investment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443873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105" y="1876425"/>
            <a:ext cx="9480923" cy="41433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CA" b="1" dirty="0"/>
          </a:p>
          <a:p>
            <a:pPr>
              <a:lnSpc>
                <a:spcPct val="150000"/>
              </a:lnSpc>
              <a:buClrTx/>
            </a:pPr>
            <a:r>
              <a:rPr lang="en-US" dirty="0"/>
              <a:t>Decision criteria used – analytical vs. subjective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Absolute vs. relative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Prohibition vs. “best in class”  -- “no one is perfect”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Execution of disinvestment decisions – impact on returns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Remaining portfolio breadth if sectors eliminated (e.g. fossil fuels)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Activities/holdings  as % of sales/portfolio– 0% or threshold?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07105" y="590552"/>
            <a:ext cx="9404723" cy="1400530"/>
          </a:xfrm>
        </p:spPr>
        <p:txBody>
          <a:bodyPr/>
          <a:lstStyle/>
          <a:p>
            <a:r>
              <a:rPr lang="en-CA" dirty="0"/>
              <a:t>ESG and Investment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2229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lnSpcReduction="10000"/>
          </a:bodyPr>
          <a:lstStyle/>
          <a:p>
            <a:pPr>
              <a:lnSpc>
                <a:spcPct val="150000"/>
              </a:lnSpc>
              <a:buClrTx/>
            </a:pPr>
            <a:r>
              <a:rPr lang="en-CA" dirty="0"/>
              <a:t>Investment managers need to develop and disclose policies on ESG/SRI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Will influence client selections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Fiduciary obligation for pension funds; “It’s not your money” 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Assets belong to the beneficiaries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Legislative Issue: ESG – ignore, encourage or mandate for pension industry?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Offer ESG portfolios in member-directed DC pension plans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103312" y="680964"/>
            <a:ext cx="9404723" cy="1400530"/>
          </a:xfrm>
        </p:spPr>
        <p:txBody>
          <a:bodyPr/>
          <a:lstStyle/>
          <a:p>
            <a:r>
              <a:rPr lang="en-CA" dirty="0"/>
              <a:t>ESG and Investment Managers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353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 fontScale="92500" lnSpcReduction="10000"/>
          </a:bodyPr>
          <a:lstStyle/>
          <a:p>
            <a:pPr>
              <a:lnSpc>
                <a:spcPct val="150000"/>
              </a:lnSpc>
              <a:buClrTx/>
            </a:pPr>
            <a:r>
              <a:rPr lang="en-CA" dirty="0"/>
              <a:t>Emerging practice for Corporations to adopt comprehensive ESG programs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Shareholders and all stakeholders increasing pressure for ESG policies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Risk of unattractive investments or stranded assets 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Laggards will be punished by investors and customers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“Greenwashing”: saying you are more ESG compliant than you are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Actions don’t match the words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Applies to investment managers too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141537" y="604764"/>
            <a:ext cx="9404723" cy="1400530"/>
          </a:xfrm>
        </p:spPr>
        <p:txBody>
          <a:bodyPr/>
          <a:lstStyle/>
          <a:p>
            <a:r>
              <a:rPr lang="en-CA" dirty="0"/>
              <a:t>ESG and Corporations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70327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  <a:buClrTx/>
            </a:pPr>
            <a:r>
              <a:rPr lang="en-CA" dirty="0"/>
              <a:t>Increasing direct engagement with corporations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Shareholder initiated board resolutions at AGM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Exercise proxy votes e.g.:  “say on pay” and independent board chair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Pension plan members push for removal of fossil fuel investments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Reputational risk if corporations/pension plans ignore ESG issues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17587" y="609601"/>
            <a:ext cx="9404723" cy="1400530"/>
          </a:xfrm>
        </p:spPr>
        <p:txBody>
          <a:bodyPr/>
          <a:lstStyle/>
          <a:p>
            <a:r>
              <a:rPr lang="en-CA" dirty="0"/>
              <a:t>ESG and Stakeholders/Beneficiaries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6331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638" y="1733550"/>
            <a:ext cx="8656215" cy="4514849"/>
          </a:xfrm>
        </p:spPr>
        <p:txBody>
          <a:bodyPr anchor="t">
            <a:normAutofit fontScale="92500"/>
          </a:bodyPr>
          <a:lstStyle/>
          <a:p>
            <a:pPr>
              <a:lnSpc>
                <a:spcPct val="150000"/>
              </a:lnSpc>
              <a:buClrTx/>
            </a:pPr>
            <a:r>
              <a:rPr lang="en-CA" b="1" dirty="0"/>
              <a:t>ESG is topical issue, but challenges remain: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Canadian pension legislation: Other than Ontario  - silent on ESG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ESG Guideline being developed by pension regulatory association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ESG is key issue in pension and investment press – daily articles and updates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Lack of agreed upon definition of ESG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Lack of defined objective for outcomes</a:t>
            </a:r>
          </a:p>
          <a:p>
            <a:pPr>
              <a:lnSpc>
                <a:spcPct val="150000"/>
              </a:lnSpc>
              <a:buClrTx/>
            </a:pPr>
            <a:r>
              <a:rPr lang="en-CA" dirty="0"/>
              <a:t>Lack of accepted metrics</a:t>
            </a:r>
          </a:p>
          <a:p>
            <a:pPr>
              <a:lnSpc>
                <a:spcPct val="150000"/>
              </a:lnSpc>
              <a:buClrTx/>
            </a:pPr>
            <a:endParaRPr lang="en-US" dirty="0"/>
          </a:p>
          <a:p>
            <a:pPr>
              <a:lnSpc>
                <a:spcPct val="150000"/>
              </a:lnSpc>
              <a:buClrTx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93638" y="485776"/>
            <a:ext cx="9404723" cy="1400530"/>
          </a:xfrm>
        </p:spPr>
        <p:txBody>
          <a:bodyPr/>
          <a:lstStyle/>
          <a:p>
            <a:r>
              <a:rPr lang="en-CA" dirty="0"/>
              <a:t>Conclusions and Take-Aways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2832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639" y="1609724"/>
            <a:ext cx="8656214" cy="4638675"/>
          </a:xfrm>
        </p:spPr>
        <p:txBody>
          <a:bodyPr anchor="t">
            <a:normAutofit/>
          </a:bodyPr>
          <a:lstStyle/>
          <a:p>
            <a:pPr>
              <a:lnSpc>
                <a:spcPct val="150000"/>
              </a:lnSpc>
              <a:buClrTx/>
            </a:pPr>
            <a:r>
              <a:rPr lang="en-CA" b="1" dirty="0"/>
              <a:t>ESG is topical issue, but challenges remain: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Can you combine value with values?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Can you make money and “make the world a better place”?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Are reasonable, but not maximum, returns acceptable to trustees, beneficiaries and regulators?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If so, does that meet your fiduciary obligation?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Impact of recent U.S regulation on ESG</a:t>
            </a:r>
          </a:p>
          <a:p>
            <a:pPr>
              <a:lnSpc>
                <a:spcPct val="150000"/>
              </a:lnSpc>
              <a:buClrTx/>
            </a:pPr>
            <a:r>
              <a:rPr lang="en-US" dirty="0"/>
              <a:t>Dealing with “Greenwashing” – actions vs. words</a:t>
            </a:r>
          </a:p>
          <a:p>
            <a:pPr>
              <a:lnSpc>
                <a:spcPct val="150000"/>
              </a:lnSpc>
              <a:buClrTx/>
            </a:pPr>
            <a:endParaRPr lang="en-US" dirty="0"/>
          </a:p>
          <a:p>
            <a:pPr>
              <a:lnSpc>
                <a:spcPct val="150000"/>
              </a:lnSpc>
              <a:buClrTx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93638" y="485776"/>
            <a:ext cx="9404723" cy="1400530"/>
          </a:xfrm>
        </p:spPr>
        <p:txBody>
          <a:bodyPr/>
          <a:lstStyle/>
          <a:p>
            <a:r>
              <a:rPr lang="en-CA" dirty="0"/>
              <a:t>Conclusions and Take-Aways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02505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3638" y="1485900"/>
            <a:ext cx="9557124" cy="4705350"/>
          </a:xfrm>
        </p:spPr>
        <p:txBody>
          <a:bodyPr anchor="t">
            <a:normAutofit fontScale="25000" lnSpcReduction="20000"/>
          </a:bodyPr>
          <a:lstStyle/>
          <a:p>
            <a:pPr>
              <a:lnSpc>
                <a:spcPct val="150000"/>
              </a:lnSpc>
              <a:buClrTx/>
            </a:pPr>
            <a:r>
              <a:rPr lang="en-CA" sz="7200" b="1" dirty="0"/>
              <a:t>Key issues for ESG: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Must you as an investment manager or pension plan incorporate ESG as part of your investment process?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Answer: No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Can you as an investment manager or pension plan incorporate ESG as part of your investment process?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Answer: Yes, but if you are in a fiduciary position, you should best limit the use of ESG to being a tool to evaluate investments and mitigate risk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If you are not in a fiduciary relationship, can you incorporate ESG (and SRI) as part of your investment process?</a:t>
            </a:r>
          </a:p>
          <a:p>
            <a:pPr>
              <a:lnSpc>
                <a:spcPct val="150000"/>
              </a:lnSpc>
              <a:buClrTx/>
            </a:pPr>
            <a:r>
              <a:rPr lang="en-US" sz="7200" dirty="0"/>
              <a:t>Answer: Yes</a:t>
            </a:r>
          </a:p>
          <a:p>
            <a:pPr>
              <a:lnSpc>
                <a:spcPct val="150000"/>
              </a:lnSpc>
              <a:buClrTx/>
            </a:pPr>
            <a:endParaRPr lang="en-US" dirty="0"/>
          </a:p>
          <a:p>
            <a:pPr>
              <a:lnSpc>
                <a:spcPct val="150000"/>
              </a:lnSpc>
              <a:buClrTx/>
            </a:pP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393638" y="485776"/>
            <a:ext cx="9404723" cy="1400530"/>
          </a:xfrm>
        </p:spPr>
        <p:txBody>
          <a:bodyPr/>
          <a:lstStyle/>
          <a:p>
            <a:r>
              <a:rPr lang="en-CA" dirty="0"/>
              <a:t>Conclusions and Take-Aways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04009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73DA08-2386-47A4-BE91-0F13D9B52C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         Objective</a:t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D8C06-505E-49FA-B019-A17B0DB952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Desired outcome: Understand how ESG relates to investment management</a:t>
            </a:r>
          </a:p>
          <a:p>
            <a:endParaRPr lang="en-US" b="1" dirty="0"/>
          </a:p>
          <a:p>
            <a:r>
              <a:rPr lang="en-US" dirty="0"/>
              <a:t>Define Investment Universe and Participants</a:t>
            </a:r>
          </a:p>
          <a:p>
            <a:r>
              <a:rPr lang="en-US" dirty="0"/>
              <a:t>Explain ESG’s Components </a:t>
            </a:r>
          </a:p>
          <a:p>
            <a:r>
              <a:rPr lang="en-US" dirty="0"/>
              <a:t>Determine How to Apply ESG to Investment Management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036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56869" y="2679551"/>
            <a:ext cx="9404723" cy="1400530"/>
          </a:xfr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CA" sz="8000" dirty="0">
                <a:solidFill>
                  <a:schemeClr val="tx1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085293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F730-70E2-43BE-A7E5-94B976A2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Investment Universe</a:t>
            </a:r>
            <a:br>
              <a:rPr lang="en-US" dirty="0"/>
            </a:br>
            <a:r>
              <a:rPr lang="en-US" dirty="0"/>
              <a:t>                    Players</a:t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10D-A21E-4843-BD90-247A6AF3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Multi-Faceted</a:t>
            </a:r>
          </a:p>
          <a:p>
            <a:r>
              <a:rPr lang="en-US" dirty="0"/>
              <a:t>Public (State) vs Private (Individual)</a:t>
            </a:r>
          </a:p>
          <a:p>
            <a:r>
              <a:rPr lang="en-US" dirty="0"/>
              <a:t>Public Sector vs Private Sector</a:t>
            </a:r>
          </a:p>
          <a:p>
            <a:r>
              <a:rPr lang="en-US" dirty="0"/>
              <a:t>Registered (Tax Deferred) vs Non-Registered (No Tax Deferral)</a:t>
            </a:r>
          </a:p>
          <a:p>
            <a:r>
              <a:rPr lang="en-US" dirty="0"/>
              <a:t>Single-Employer vs Multi-Employer</a:t>
            </a:r>
          </a:p>
          <a:p>
            <a:r>
              <a:rPr lang="en-US" dirty="0"/>
              <a:t>Institutional (Plan/Fund) vs Retail (Individual)</a:t>
            </a:r>
          </a:p>
          <a:p>
            <a:endParaRPr lang="en-US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7741526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F730-70E2-43BE-A7E5-94B976A2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Investment Universe</a:t>
            </a:r>
            <a:br>
              <a:rPr lang="en-US" dirty="0"/>
            </a:br>
            <a:r>
              <a:rPr lang="en-US" dirty="0"/>
              <a:t>                    $ Billions</a:t>
            </a:r>
            <a:br>
              <a:rPr lang="en-US" dirty="0"/>
            </a:b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10D-A21E-4843-BD90-247A6AF3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en-US" dirty="0"/>
          </a:p>
          <a:p>
            <a:r>
              <a:rPr lang="en-US" sz="6200" dirty="0"/>
              <a:t>1. Public: Canada Pension Plan $ 480 B</a:t>
            </a:r>
          </a:p>
          <a:p>
            <a:pPr marL="0" indent="0">
              <a:buNone/>
            </a:pPr>
            <a:r>
              <a:rPr lang="en-US" sz="6200" dirty="0"/>
              <a:t>                   Quebec Pension Plan $ $83 B</a:t>
            </a:r>
          </a:p>
          <a:p>
            <a:pPr marL="0" indent="0">
              <a:buNone/>
            </a:pPr>
            <a:endParaRPr lang="en-US" sz="6200" dirty="0"/>
          </a:p>
          <a:p>
            <a:r>
              <a:rPr lang="en-US" sz="6200" dirty="0"/>
              <a:t>2. Private: Registered Pension Plans (RPP): 16,359 Plans</a:t>
            </a:r>
          </a:p>
          <a:p>
            <a:pPr marL="0" indent="0">
              <a:buNone/>
            </a:pPr>
            <a:r>
              <a:rPr lang="en-US" sz="6200" dirty="0"/>
              <a:t>                                                                            6.6 Million Members</a:t>
            </a:r>
          </a:p>
          <a:p>
            <a:pPr marL="0" indent="0">
              <a:buNone/>
            </a:pPr>
            <a:r>
              <a:rPr lang="en-US" sz="6200" dirty="0"/>
              <a:t>                                                                           $2,570 B Assets</a:t>
            </a:r>
          </a:p>
          <a:p>
            <a:r>
              <a:rPr lang="en-US" sz="6200" dirty="0"/>
              <a:t>3. Individual:</a:t>
            </a:r>
          </a:p>
          <a:p>
            <a:pPr marL="0" indent="0">
              <a:buNone/>
            </a:pPr>
            <a:r>
              <a:rPr lang="en-US" sz="6200" dirty="0"/>
              <a:t>                    Registered Retirement Savings Plans (RRSPs): 6.2 Million Contributors</a:t>
            </a:r>
          </a:p>
          <a:p>
            <a:pPr marL="0" indent="0">
              <a:buNone/>
            </a:pPr>
            <a:r>
              <a:rPr lang="en-US" sz="6200" dirty="0"/>
              <a:t>                    Tax Free Savings Accounts (TFSAs):                  8.5 Million Contributors</a:t>
            </a:r>
          </a:p>
          <a:p>
            <a:pPr marL="0" indent="0">
              <a:buNone/>
            </a:pPr>
            <a:r>
              <a:rPr lang="en-US" sz="6200" dirty="0"/>
              <a:t>                    Total Assets:                                    $1,450 B </a:t>
            </a:r>
          </a:p>
          <a:p>
            <a:pPr marL="0" indent="0">
              <a:buNone/>
            </a:pPr>
            <a:r>
              <a:rPr lang="en-US" sz="6200" dirty="0"/>
              <a:t>        Total 1 + 2 + 3:                                            $ 4.583 B</a:t>
            </a:r>
          </a:p>
          <a:p>
            <a:r>
              <a:rPr lang="en-US" sz="6200" dirty="0"/>
              <a:t> Other: Charities, Endowments, Foundations, First Nations</a:t>
            </a:r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711638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F730-70E2-43BE-A7E5-94B976A2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Whose Money is It? </a:t>
            </a:r>
            <a:br>
              <a:rPr lang="en-US" dirty="0"/>
            </a:br>
            <a:r>
              <a:rPr lang="en-US" dirty="0"/>
              <a:t>            –Fiduciary Obligation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10D-A21E-4843-BD90-247A6AF3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Ownership determines who has investment discretion</a:t>
            </a:r>
          </a:p>
          <a:p>
            <a:r>
              <a:rPr lang="en-US" dirty="0"/>
              <a:t>You can invest </a:t>
            </a:r>
            <a:r>
              <a:rPr lang="en-US" b="1" dirty="0"/>
              <a:t>your</a:t>
            </a:r>
            <a:r>
              <a:rPr lang="en-US" dirty="0"/>
              <a:t> own money as </a:t>
            </a:r>
            <a:r>
              <a:rPr lang="en-US" b="1" dirty="0"/>
              <a:t>you</a:t>
            </a:r>
            <a:r>
              <a:rPr lang="en-US" dirty="0"/>
              <a:t> see fit</a:t>
            </a:r>
          </a:p>
          <a:p>
            <a:r>
              <a:rPr lang="en-US" dirty="0"/>
              <a:t>You can invest </a:t>
            </a:r>
            <a:r>
              <a:rPr lang="en-US" b="1" dirty="0"/>
              <a:t>others’</a:t>
            </a:r>
            <a:r>
              <a:rPr lang="en-US" dirty="0"/>
              <a:t> money only as </a:t>
            </a:r>
            <a:r>
              <a:rPr lang="en-US" b="1" dirty="0"/>
              <a:t>they</a:t>
            </a:r>
            <a:r>
              <a:rPr lang="en-US" dirty="0"/>
              <a:t> see fit</a:t>
            </a:r>
          </a:p>
          <a:p>
            <a:r>
              <a:rPr lang="en-US" dirty="0"/>
              <a:t>The latter is governed by a fiduciary obligation – explicit or implied</a:t>
            </a:r>
          </a:p>
          <a:p>
            <a:r>
              <a:rPr lang="en-US" dirty="0"/>
              <a:t>A Fiduciary Obligation requires that a fiduciary or trustee holds the assets in the beneficial interest of the beneficiary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3364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F730-70E2-43BE-A7E5-94B976A2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Whose Money is It? </a:t>
            </a:r>
            <a:br>
              <a:rPr lang="en-US" dirty="0"/>
            </a:br>
            <a:r>
              <a:rPr lang="en-US" dirty="0"/>
              <a:t>            –Fiduciary Obligation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10D-A21E-4843-BD90-247A6AF3C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052918"/>
            <a:ext cx="9136063" cy="4528857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This beneficial interest is primarily a financial interest </a:t>
            </a:r>
          </a:p>
          <a:p>
            <a:r>
              <a:rPr lang="en-US" dirty="0"/>
              <a:t>The obligation of the trustee is to safeguard the assets and increase their value in a prudent manner</a:t>
            </a:r>
          </a:p>
          <a:p>
            <a:r>
              <a:rPr lang="en-US" dirty="0"/>
              <a:t>A fiduciary or trustee must be:</a:t>
            </a:r>
          </a:p>
          <a:p>
            <a:pPr marL="0" indent="0">
              <a:buNone/>
            </a:pPr>
            <a:r>
              <a:rPr lang="en-US" dirty="0"/>
              <a:t>     - impartial</a:t>
            </a:r>
          </a:p>
          <a:p>
            <a:pPr marL="0" indent="0">
              <a:buNone/>
            </a:pPr>
            <a:r>
              <a:rPr lang="en-US" dirty="0"/>
              <a:t>     - act only in the interests of the beneficiary</a:t>
            </a:r>
          </a:p>
          <a:p>
            <a:pPr marL="0" indent="0">
              <a:buNone/>
            </a:pPr>
            <a:r>
              <a:rPr lang="en-US" dirty="0"/>
              <a:t>     - avoid any conflicts of interest</a:t>
            </a:r>
          </a:p>
          <a:p>
            <a:pPr marL="0" indent="0">
              <a:buNone/>
            </a:pPr>
            <a:r>
              <a:rPr lang="en-US" dirty="0"/>
              <a:t>     - invest in a prudent manner as a prudent person would in </a:t>
            </a:r>
          </a:p>
          <a:p>
            <a:pPr marL="0" indent="0">
              <a:buNone/>
            </a:pPr>
            <a:r>
              <a:rPr lang="en-US" dirty="0"/>
              <a:t>       managing the assets of another person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130248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CF730-70E2-43BE-A7E5-94B976A27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   Whose Money is It? </a:t>
            </a:r>
            <a:br>
              <a:rPr lang="en-US" dirty="0"/>
            </a:br>
            <a:r>
              <a:rPr lang="en-US" dirty="0"/>
              <a:t>            –Fiduciary Obligation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F9410D-A21E-4843-BD90-247A6AF3C4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endParaRPr lang="en-US" dirty="0"/>
          </a:p>
          <a:p>
            <a:r>
              <a:rPr lang="en-US" sz="2600" dirty="0"/>
              <a:t>Sample legislative reference: Alberta Employment Pension Plans Act (EPPA) Section 35 </a:t>
            </a:r>
          </a:p>
          <a:p>
            <a:r>
              <a:rPr lang="en-US" sz="2600" dirty="0"/>
              <a:t>Section 35 (3) … “the administrator, while acting in the capacity of administrator of a pension plan, must</a:t>
            </a:r>
          </a:p>
          <a:p>
            <a:pPr marL="0" indent="0">
              <a:buNone/>
            </a:pPr>
            <a:r>
              <a:rPr lang="en-US" sz="2600" dirty="0"/>
              <a:t>     (a) act honestly, in good faith and in the best interests of </a:t>
            </a:r>
          </a:p>
          <a:p>
            <a:pPr marL="0" indent="0">
              <a:buNone/>
            </a:pPr>
            <a:r>
              <a:rPr lang="en-US" sz="2600" dirty="0"/>
              <a:t>           (</a:t>
            </a:r>
            <a:r>
              <a:rPr lang="en-US" sz="2600" dirty="0" err="1"/>
              <a:t>i</a:t>
            </a:r>
            <a:r>
              <a:rPr lang="en-US" sz="2600" dirty="0"/>
              <a:t>) the members, and</a:t>
            </a:r>
          </a:p>
          <a:p>
            <a:pPr marL="0" indent="0">
              <a:buNone/>
            </a:pPr>
            <a:r>
              <a:rPr lang="en-US" sz="2600" dirty="0"/>
              <a:t>           (ii) others entitled to benefits</a:t>
            </a:r>
          </a:p>
          <a:p>
            <a:pPr marL="0" indent="0">
              <a:buNone/>
            </a:pPr>
            <a:r>
              <a:rPr lang="en-US" sz="2600" dirty="0"/>
              <a:t>           and</a:t>
            </a:r>
          </a:p>
          <a:p>
            <a:pPr marL="0" indent="0">
              <a:buNone/>
            </a:pPr>
            <a:r>
              <a:rPr lang="en-US" sz="2600" dirty="0"/>
              <a:t>     (b) exercise the care, diligence and skill that a person of ordinary prudence would exercise when dealing with the property of another person”</a:t>
            </a:r>
          </a:p>
          <a:p>
            <a:pPr marL="0" indent="0">
              <a:buNone/>
            </a:pPr>
            <a:endParaRPr lang="en-US" sz="2600" dirty="0"/>
          </a:p>
          <a:p>
            <a:r>
              <a:rPr lang="en-US" sz="2600" dirty="0"/>
              <a:t>Section 35 (4) “The administrator of a pension plan … must not … knowingly allow his or her interests to conflict with the administrator’s powers and duties in respect of the pension plan.”</a:t>
            </a:r>
            <a:endParaRPr lang="en-CA" sz="2600" dirty="0"/>
          </a:p>
        </p:txBody>
      </p:sp>
    </p:spTree>
    <p:extLst>
      <p:ext uri="{BB962C8B-B14F-4D97-AF65-F5344CB8AC3E}">
        <p14:creationId xmlns:p14="http://schemas.microsoft.com/office/powerpoint/2010/main" val="2806844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2B922-8687-4066-A0E7-A42CA791FE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        Investment Objective: </a:t>
            </a:r>
            <a:br>
              <a:rPr lang="en-US" dirty="0"/>
            </a:br>
            <a:r>
              <a:rPr lang="en-US" dirty="0"/>
              <a:t>             Value vs Values</a:t>
            </a:r>
            <a:endParaRPr lang="en-C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D00E6-0101-485B-B9FB-5E1C9B8D35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5201" y="2071968"/>
            <a:ext cx="8946541" cy="4195481"/>
          </a:xfrm>
        </p:spPr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Value: Increase value of assets/Maximize returns</a:t>
            </a:r>
          </a:p>
          <a:p>
            <a:r>
              <a:rPr lang="en-US" dirty="0"/>
              <a:t>Values: Support personal views/Do good “things”/Improve society</a:t>
            </a:r>
          </a:p>
          <a:p>
            <a:r>
              <a:rPr lang="en-US" dirty="0"/>
              <a:t>Can you do both?</a:t>
            </a:r>
          </a:p>
          <a:p>
            <a:r>
              <a:rPr lang="en-US" dirty="0"/>
              <a:t>If yes, does one have a priority?</a:t>
            </a:r>
          </a:p>
          <a:p>
            <a:r>
              <a:rPr lang="en-US" dirty="0"/>
              <a:t>If no, which one do you choose?</a:t>
            </a:r>
          </a:p>
          <a:p>
            <a:r>
              <a:rPr lang="en-US" dirty="0"/>
              <a:t>Answer: Not clear cut --- “It depends”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733074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Red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3086</TotalTime>
  <Words>1940</Words>
  <Application>Microsoft Office PowerPoint</Application>
  <PresentationFormat>Widescreen</PresentationFormat>
  <Paragraphs>278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5" baseType="lpstr">
      <vt:lpstr>Arial</vt:lpstr>
      <vt:lpstr>Calibri</vt:lpstr>
      <vt:lpstr>Century Gothic</vt:lpstr>
      <vt:lpstr>Wingdings 3</vt:lpstr>
      <vt:lpstr>Ion</vt:lpstr>
      <vt:lpstr>Environmental, Social and Governance Factors Relationship to Investment Management -- Partner or Adversary?</vt:lpstr>
      <vt:lpstr>Outline</vt:lpstr>
      <vt:lpstr>                     Objective </vt:lpstr>
      <vt:lpstr>          Investment Universe                     Players </vt:lpstr>
      <vt:lpstr>          Investment Universe                     $ Billions </vt:lpstr>
      <vt:lpstr>            Whose Money is It?              –Fiduciary Obligation</vt:lpstr>
      <vt:lpstr>            Whose Money is It?              –Fiduciary Obligation</vt:lpstr>
      <vt:lpstr>            Whose Money is It?              –Fiduciary Obligation</vt:lpstr>
      <vt:lpstr>         Investment Objective:               Value vs Values</vt:lpstr>
      <vt:lpstr>         Investment Objective:               Value vs Values</vt:lpstr>
      <vt:lpstr>         Investment Objective:               Value vs Values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Environmental, Social and  Governance Factors (ESG):  Definitions</vt:lpstr>
      <vt:lpstr>             ESG: History</vt:lpstr>
      <vt:lpstr>ESG and Investment Managers</vt:lpstr>
      <vt:lpstr>ESG and Investment Managers</vt:lpstr>
      <vt:lpstr>ESG and Investment Managers</vt:lpstr>
      <vt:lpstr>ESG and Investment Managers</vt:lpstr>
      <vt:lpstr>ESG and Corporations</vt:lpstr>
      <vt:lpstr>ESG and Stakeholders/Beneficiaries</vt:lpstr>
      <vt:lpstr>Conclusions and Take-Aways</vt:lpstr>
      <vt:lpstr>Conclusions and Take-Aways</vt:lpstr>
      <vt:lpstr>Conclusions and Take-Aways</vt:lpstr>
      <vt:lpstr>Questions?</vt:lpstr>
    </vt:vector>
  </TitlesOfParts>
  <Company>GoA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Investment Management and Client Relationships</dc:title>
  <dc:creator>Paul Owens</dc:creator>
  <cp:lastModifiedBy>Paul Owens</cp:lastModifiedBy>
  <cp:revision>199</cp:revision>
  <cp:lastPrinted>2021-02-04T05:45:47Z</cp:lastPrinted>
  <dcterms:created xsi:type="dcterms:W3CDTF">2019-08-12T19:24:38Z</dcterms:created>
  <dcterms:modified xsi:type="dcterms:W3CDTF">2022-10-28T20:59:56Z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abf2ea38-542c-4b75-bd7d-582ec36a519f_Enabled">
    <vt:lpwstr>true</vt:lpwstr>
  </property>
  <property fmtid="{D5CDD505-2E9C-101B-9397-08002B2CF9AE}" pid="3" name="MSIP_Label_abf2ea38-542c-4b75-bd7d-582ec36a519f_SetDate">
    <vt:lpwstr>2021-01-19T21:29:33Z</vt:lpwstr>
  </property>
  <property fmtid="{D5CDD505-2E9C-101B-9397-08002B2CF9AE}" pid="4" name="MSIP_Label_abf2ea38-542c-4b75-bd7d-582ec36a519f_Method">
    <vt:lpwstr>Standard</vt:lpwstr>
  </property>
  <property fmtid="{D5CDD505-2E9C-101B-9397-08002B2CF9AE}" pid="5" name="MSIP_Label_abf2ea38-542c-4b75-bd7d-582ec36a519f_Name">
    <vt:lpwstr>Protected A</vt:lpwstr>
  </property>
  <property fmtid="{D5CDD505-2E9C-101B-9397-08002B2CF9AE}" pid="6" name="MSIP_Label_abf2ea38-542c-4b75-bd7d-582ec36a519f_SiteId">
    <vt:lpwstr>2bb51c06-af9b-42c5-8bf5-3c3b7b10850b</vt:lpwstr>
  </property>
  <property fmtid="{D5CDD505-2E9C-101B-9397-08002B2CF9AE}" pid="7" name="MSIP_Label_abf2ea38-542c-4b75-bd7d-582ec36a519f_ActionId">
    <vt:lpwstr>ee50aff3-0965-418c-8c9f-56ac40620079</vt:lpwstr>
  </property>
  <property fmtid="{D5CDD505-2E9C-101B-9397-08002B2CF9AE}" pid="8" name="MSIP_Label_abf2ea38-542c-4b75-bd7d-582ec36a519f_ContentBits">
    <vt:lpwstr>2</vt:lpwstr>
  </property>
</Properties>
</file>