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84" r:id="rId1"/>
  </p:sldMasterIdLst>
  <p:notesMasterIdLst>
    <p:notesMasterId r:id="rId34"/>
  </p:notesMasterIdLst>
  <p:handoutMasterIdLst>
    <p:handoutMasterId r:id="rId35"/>
  </p:handoutMasterIdLst>
  <p:sldIdLst>
    <p:sldId id="256" r:id="rId2"/>
    <p:sldId id="289" r:id="rId3"/>
    <p:sldId id="259" r:id="rId4"/>
    <p:sldId id="290" r:id="rId5"/>
    <p:sldId id="260" r:id="rId6"/>
    <p:sldId id="261" r:id="rId7"/>
    <p:sldId id="262" r:id="rId8"/>
    <p:sldId id="263" r:id="rId9"/>
    <p:sldId id="264" r:id="rId10"/>
    <p:sldId id="281" r:id="rId11"/>
    <p:sldId id="282" r:id="rId12"/>
    <p:sldId id="291" r:id="rId13"/>
    <p:sldId id="265" r:id="rId14"/>
    <p:sldId id="266" r:id="rId15"/>
    <p:sldId id="267" r:id="rId16"/>
    <p:sldId id="268" r:id="rId17"/>
    <p:sldId id="269" r:id="rId18"/>
    <p:sldId id="271" r:id="rId19"/>
    <p:sldId id="283" r:id="rId20"/>
    <p:sldId id="284" r:id="rId21"/>
    <p:sldId id="292" r:id="rId22"/>
    <p:sldId id="272" r:id="rId23"/>
    <p:sldId id="273" r:id="rId24"/>
    <p:sldId id="274" r:id="rId25"/>
    <p:sldId id="275" r:id="rId26"/>
    <p:sldId id="276" r:id="rId27"/>
    <p:sldId id="285" r:id="rId28"/>
    <p:sldId id="286" r:id="rId29"/>
    <p:sldId id="287" r:id="rId30"/>
    <p:sldId id="288" r:id="rId31"/>
    <p:sldId id="293" r:id="rId32"/>
    <p:sldId id="277" r:id="rId3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8BB6"/>
    <a:srgbClr val="181D29"/>
    <a:srgbClr val="121620"/>
    <a:srgbClr val="FCB040"/>
    <a:srgbClr val="131A2A"/>
    <a:srgbClr val="5655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9"/>
  </p:normalViewPr>
  <p:slideViewPr>
    <p:cSldViewPr snapToGrid="0">
      <p:cViewPr varScale="1">
        <p:scale>
          <a:sx n="99" d="100"/>
          <a:sy n="99" d="100"/>
        </p:scale>
        <p:origin x="922" y="72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3A7C1-49B8-4749-98C8-A494C64DA007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F3E85-FAEE-4D9C-8DE9-AA31953527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96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4015E-2DE5-4605-9789-9E6D99570AE1}" type="datetimeFigureOut">
              <a:rPr lang="en-US" smtClean="0"/>
              <a:t>10/27/2022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8A47EA-2E6B-4D34-9982-EF1303FE5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35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A47EA-2E6B-4D34-9982-EF1303FE543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8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8A47EA-2E6B-4D34-9982-EF1303FE543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57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201784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solidFill>
              <a:srgbClr val="308B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661782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4800" b="1" cap="all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9" y="2902227"/>
            <a:ext cx="6575895" cy="1041124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5342" y="4667872"/>
            <a:ext cx="1746806" cy="273844"/>
          </a:xfrm>
        </p:spPr>
        <p:txBody>
          <a:bodyPr/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9A65DE7-E801-446A-A8A4-15EC3025872F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59957" y="4667872"/>
            <a:ext cx="3538331" cy="273844"/>
          </a:xfrm>
        </p:spPr>
        <p:txBody>
          <a:bodyPr/>
          <a:lstStyle>
            <a:lvl1pPr>
              <a:defRPr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6" y="2800350"/>
            <a:ext cx="6172201" cy="0"/>
          </a:xfrm>
          <a:prstGeom prst="line">
            <a:avLst/>
          </a:prstGeom>
          <a:ln>
            <a:solidFill>
              <a:srgbClr val="308BB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2F3C8DF8-2182-4549-8538-B66E961123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149215" y="4048670"/>
            <a:ext cx="841759" cy="5138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B83F6-13E9-4324-A5D1-80D028CF9A34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37" y="4558350"/>
            <a:ext cx="491951" cy="3689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71500"/>
            <a:ext cx="1743075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1" y="571500"/>
            <a:ext cx="5572125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8293B-3130-499B-A1D3-E1051652B1DF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37" y="4558350"/>
            <a:ext cx="491951" cy="3689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7D3D024-7061-495B-A4FD-9193C1C7FEB3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E2B0803-5B2A-0C4F-BF47-6640BE001E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57495" y="4572000"/>
            <a:ext cx="524437" cy="3201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880181"/>
            <a:ext cx="7475220" cy="219456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3115890"/>
            <a:ext cx="6576822" cy="1022855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00AF-44B6-4F27-8B48-F192D6F1A146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1" y="3015306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9098" y="4142490"/>
            <a:ext cx="945804" cy="7093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1543049"/>
            <a:ext cx="3566160" cy="30175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1543050"/>
            <a:ext cx="3566160" cy="301752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C7AF7-78B2-4BA6-99F6-FFF2BA75AFF1}" type="datetime1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37" y="4558350"/>
            <a:ext cx="491951" cy="3689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1501133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041112"/>
            <a:ext cx="3566160" cy="25374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499274"/>
            <a:ext cx="3566160" cy="58293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039492"/>
            <a:ext cx="3566160" cy="25374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CD6C7-9B5E-4040-A896-E839E90DF696}" type="datetime1">
              <a:rPr lang="en-US" smtClean="0"/>
              <a:t>10/27/2022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37" y="4558350"/>
            <a:ext cx="491951" cy="3689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C4DDB-D823-49F5-AB64-B55BBCA2B387}" type="datetime1">
              <a:rPr lang="en-US" smtClean="0"/>
              <a:t>10/27/2022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37" y="4558350"/>
            <a:ext cx="491951" cy="3689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EFE7A-5734-45FC-948D-10A15F200695}" type="datetime1">
              <a:rPr lang="en-US" smtClean="0"/>
              <a:t>10/27/2022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37" y="4558350"/>
            <a:ext cx="491951" cy="3689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19" y="822960"/>
            <a:ext cx="3909060" cy="34975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2631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0CE4C-8789-45A7-B68B-A1BFB11D925F}" type="datetime1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37" y="4558350"/>
            <a:ext cx="491951" cy="36896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822960"/>
            <a:ext cx="2948940" cy="130302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59936" y="802385"/>
            <a:ext cx="4574286" cy="360045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125980"/>
            <a:ext cx="2948940" cy="216027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BDA5A-C623-43A8-877E-CB73236A5702}" type="datetime1">
              <a:rPr lang="en-US" smtClean="0"/>
              <a:t>10/27/2022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37" y="4558350"/>
            <a:ext cx="491951" cy="36896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81D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73355" y="182881"/>
            <a:ext cx="8793480" cy="4783454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457200"/>
            <a:ext cx="7406640" cy="10172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2" y="1543050"/>
            <a:ext cx="7404653" cy="3028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4667872"/>
            <a:ext cx="174680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A5C7BC0-0756-4238-8043-BEC151CF6A44}" type="datetime1">
              <a:rPr lang="en-US" smtClean="0"/>
              <a:t>10/27/2022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2" y="4667872"/>
            <a:ext cx="353833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9" y="46678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.cornell.edu/definitions/uscode.php?width=840&amp;height=800&amp;iframe=true&amp;def_id=29-USC-1193469614-854092654&amp;term_occur=999&amp;term_src=" TargetMode="External"/><Relationship Id="rId7" Type="http://schemas.openxmlformats.org/officeDocument/2006/relationships/hyperlink" Target="https://www.law.cornell.edu/definitions/uscode.php?width=840&amp;height=800&amp;iframe=true&amp;def_id=29-USC-3443497-854092651&amp;term_occur=999&amp;term_src=" TargetMode="External"/><Relationship Id="rId2" Type="http://schemas.openxmlformats.org/officeDocument/2006/relationships/hyperlink" Target="https://www.law.cornell.edu/definitions/uscode.php?width=840&amp;height=800&amp;iframe=true&amp;def_id=29-USC-949122880-707068422&amp;term_occur=999&amp;term_src=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aw.cornell.edu/definitions/uscode.php?width=840&amp;height=800&amp;iframe=true&amp;def_id=29-USC-2032517217-707068391&amp;term_occur=999&amp;term_src=title:29:chapter:18:subchapter:I:subtitle:A:section:1001" TargetMode="External"/><Relationship Id="rId5" Type="http://schemas.openxmlformats.org/officeDocument/2006/relationships/hyperlink" Target="https://www.law.cornell.edu/definitions/uscode.php?width=840&amp;height=800&amp;iframe=true&amp;def_id=29-USC-2032517217-707068391&amp;term_occur=999&amp;term_src=" TargetMode="External"/><Relationship Id="rId4" Type="http://schemas.openxmlformats.org/officeDocument/2006/relationships/hyperlink" Target="https://www.law.cornell.edu/definitions/uscode.php?width=840&amp;height=800&amp;iframe=true&amp;def_id=29-USC-602412325-707068392&amp;term_occur=999&amp;term_src=title:29:chapter:18:subchapter:I:subtitle:A:section:100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9941" y="304800"/>
            <a:ext cx="8874177" cy="880873"/>
          </a:xfrm>
        </p:spPr>
        <p:txBody>
          <a:bodyPr/>
          <a:lstStyle/>
          <a:p>
            <a:r>
              <a:rPr lang="en-CA" sz="3500" dirty="0">
                <a:solidFill>
                  <a:srgbClr val="0070C0"/>
                </a:solidFill>
                <a:latin typeface="Century" panose="02040604050505020304" pitchFamily="18" charset="0"/>
              </a:rPr>
              <a:t>Politicization of Pension Plans</a:t>
            </a:r>
            <a:endParaRPr lang="en-US" sz="3500" dirty="0">
              <a:latin typeface="Century" panose="020406040505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92728" y="1533680"/>
            <a:ext cx="7883236" cy="2900485"/>
          </a:xfrm>
        </p:spPr>
        <p:txBody>
          <a:bodyPr>
            <a:normAutofit/>
          </a:bodyPr>
          <a:lstStyle/>
          <a:p>
            <a:pPr marL="45720"/>
            <a:r>
              <a:rPr lang="en-CA" sz="2000" dirty="0" err="1">
                <a:latin typeface="Century" panose="02040604050505020304" pitchFamily="18" charset="0"/>
              </a:rPr>
              <a:t>IPEBLA</a:t>
            </a:r>
            <a:r>
              <a:rPr lang="en-CA" sz="2000" dirty="0">
                <a:latin typeface="Century" panose="02040604050505020304" pitchFamily="18" charset="0"/>
              </a:rPr>
              <a:t> 18</a:t>
            </a:r>
            <a:r>
              <a:rPr lang="en-CA" sz="2000" baseline="30000" dirty="0">
                <a:latin typeface="Century" panose="02040604050505020304" pitchFamily="18" charset="0"/>
              </a:rPr>
              <a:t>TH</a:t>
            </a:r>
            <a:r>
              <a:rPr lang="en-CA" sz="2000" dirty="0">
                <a:latin typeface="Century" panose="02040604050505020304" pitchFamily="18" charset="0"/>
              </a:rPr>
              <a:t> International Conference </a:t>
            </a:r>
            <a:r>
              <a:rPr lang="en-US" sz="2000" b="0" dirty="0">
                <a:solidFill>
                  <a:srgbClr val="181D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CA" sz="2000" dirty="0">
              <a:latin typeface="Century" panose="02040604050505020304" pitchFamily="18" charset="0"/>
            </a:endParaRPr>
          </a:p>
          <a:p>
            <a:pPr marL="45720"/>
            <a:r>
              <a:rPr lang="en-CA" sz="2000" dirty="0">
                <a:latin typeface="Century" panose="02040604050505020304" pitchFamily="18" charset="0"/>
              </a:rPr>
              <a:t>Amsterdam, Netherlands</a:t>
            </a:r>
          </a:p>
          <a:p>
            <a:pPr marL="45720"/>
            <a:r>
              <a:rPr lang="en-CA" sz="2000" dirty="0">
                <a:latin typeface="Century" panose="02040604050505020304" pitchFamily="18" charset="0"/>
              </a:rPr>
              <a:t>August 30, 2022</a:t>
            </a:r>
          </a:p>
          <a:p>
            <a:pPr marL="45720">
              <a:spcBef>
                <a:spcPts val="1200"/>
              </a:spcBef>
            </a:pPr>
            <a:r>
              <a:rPr lang="en-CA" sz="2000" dirty="0">
                <a:latin typeface="Century" panose="02040604050505020304" pitchFamily="18" charset="0"/>
              </a:rPr>
              <a:t>Paul Owens – Ellement Consulting Group</a:t>
            </a:r>
          </a:p>
          <a:p>
            <a:pPr marL="45720">
              <a:spcBef>
                <a:spcPts val="1200"/>
              </a:spcBef>
            </a:pPr>
            <a:r>
              <a:rPr lang="en-CA" sz="2000" dirty="0">
                <a:latin typeface="Century" panose="02040604050505020304" pitchFamily="18" charset="0"/>
              </a:rPr>
              <a:t> Israel Goldowitz – The Wagner Law Group</a:t>
            </a:r>
          </a:p>
          <a:p>
            <a:pPr marL="45720">
              <a:spcBef>
                <a:spcPts val="1200"/>
              </a:spcBef>
            </a:pPr>
            <a:r>
              <a:rPr lang="en-CA" sz="2000" i="1" dirty="0">
                <a:latin typeface="Century" panose="02040604050505020304" pitchFamily="18" charset="0"/>
              </a:rPr>
              <a:t>Moderator: Michael Wolpert – Fasken Martineau DuMoulin LLP </a:t>
            </a:r>
            <a:r>
              <a:rPr lang="en-CA" sz="2000" dirty="0">
                <a:latin typeface="Century" panose="02040604050505020304" pitchFamily="18" charset="0"/>
              </a:rPr>
              <a:t> 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39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6F90-633C-DF5B-DA5E-995CF4C7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069283"/>
            <a:ext cx="7404653" cy="34486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CA" b="1" dirty="0">
                <a:solidFill>
                  <a:schemeClr val="accent3"/>
                </a:solidFill>
                <a:latin typeface="Century" panose="02040604050505020304" pitchFamily="18" charset="0"/>
              </a:rPr>
              <a:t>Private Sector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schemeClr val="accent3"/>
                </a:solidFill>
                <a:latin typeface="Century" panose="02040604050505020304" pitchFamily="18" charset="0"/>
              </a:rPr>
              <a:t>Pension Plans:   	  734,000  		DB: 47,000		DC: 687,000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schemeClr val="accent3"/>
                </a:solidFill>
                <a:latin typeface="Century" panose="02040604050505020304" pitchFamily="18" charset="0"/>
              </a:rPr>
              <a:t>Active Members:  98 million 	DB: 13 million	DC: 86 million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CA" sz="1800" dirty="0">
                <a:solidFill>
                  <a:schemeClr val="accent3"/>
                </a:solidFill>
                <a:latin typeface="Century" panose="02040604050505020304" pitchFamily="18" charset="0"/>
              </a:rPr>
              <a:t>Assets 	  $10.7 trillion	DB:  $3.3 trillion 	DC: $7.4 trillion</a:t>
            </a:r>
          </a:p>
          <a:p>
            <a:pPr marL="457200" lvl="1" indent="0">
              <a:buNone/>
            </a:pPr>
            <a:endParaRPr lang="en-CA" sz="18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0" lvl="1" indent="0">
              <a:buNone/>
            </a:pPr>
            <a:r>
              <a:rPr lang="en-CA" sz="1800" dirty="0">
                <a:solidFill>
                  <a:schemeClr val="accent3"/>
                </a:solidFill>
                <a:latin typeface="Century" panose="02040604050505020304" pitchFamily="18" charset="0"/>
              </a:rPr>
              <a:t>Source: US Department of Labor (DOL 2019)</a:t>
            </a:r>
          </a:p>
          <a:p>
            <a:pPr marL="0" indent="0">
              <a:spcBef>
                <a:spcPts val="1200"/>
              </a:spcBef>
              <a:buNone/>
            </a:pPr>
            <a:endParaRPr lang="en-CA" sz="2400" b="1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CA" sz="2400" b="1" dirty="0">
                <a:solidFill>
                  <a:schemeClr val="accent3"/>
                </a:solidFill>
                <a:latin typeface="Century" panose="02040604050505020304" pitchFamily="18" charset="0"/>
              </a:rPr>
              <a:t>Public Sector</a:t>
            </a:r>
          </a:p>
          <a:p>
            <a:pPr marL="640080" lvl="2"/>
            <a:r>
              <a:rPr lang="en-CA" dirty="0">
                <a:solidFill>
                  <a:schemeClr val="accent3"/>
                </a:solidFill>
                <a:latin typeface="Century" panose="02040604050505020304" pitchFamily="18" charset="0"/>
              </a:rPr>
              <a:t>Pension Plans		6,000  </a:t>
            </a:r>
          </a:p>
          <a:p>
            <a:pPr marL="640080" lvl="1"/>
            <a:r>
              <a:rPr lang="en-CA" sz="1800" dirty="0">
                <a:solidFill>
                  <a:schemeClr val="accent3"/>
                </a:solidFill>
                <a:latin typeface="Century" panose="02040604050505020304" pitchFamily="18" charset="0"/>
              </a:rPr>
              <a:t>Active Members:	15 million </a:t>
            </a:r>
          </a:p>
          <a:p>
            <a:pPr marL="640080" lvl="1"/>
            <a:r>
              <a:rPr lang="en-CA" sz="1800" dirty="0">
                <a:solidFill>
                  <a:schemeClr val="accent3"/>
                </a:solidFill>
                <a:latin typeface="Century" panose="02040604050505020304" pitchFamily="18" charset="0"/>
              </a:rPr>
              <a:t>Assets:		$5.8 trillion   </a:t>
            </a:r>
          </a:p>
          <a:p>
            <a:pPr marL="0" lvl="1" indent="0">
              <a:buNone/>
            </a:pPr>
            <a:endParaRPr lang="en-CA" sz="17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0" lvl="1" indent="0">
              <a:buNone/>
            </a:pPr>
            <a:r>
              <a:rPr lang="en-CA" sz="1700" dirty="0">
                <a:solidFill>
                  <a:schemeClr val="accent3"/>
                </a:solidFill>
                <a:latin typeface="Century" panose="02040604050505020304" pitchFamily="18" charset="0"/>
              </a:rPr>
              <a:t>Source: National Assn of State Retirement Administrators (</a:t>
            </a:r>
            <a:r>
              <a:rPr lang="en-CA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NASRA</a:t>
            </a:r>
            <a:r>
              <a:rPr lang="en-CA" sz="1700" dirty="0">
                <a:solidFill>
                  <a:schemeClr val="accent3"/>
                </a:solidFill>
                <a:latin typeface="Century" panose="02040604050505020304" pitchFamily="18" charset="0"/>
              </a:rPr>
              <a:t> 2021)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US Pension Environment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48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6F90-633C-DF5B-DA5E-995CF4C7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076210"/>
            <a:ext cx="7404653" cy="34486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CA" sz="1700" b="1" dirty="0">
                <a:solidFill>
                  <a:schemeClr val="accent3"/>
                </a:solidFill>
                <a:latin typeface="Century" panose="02040604050505020304" pitchFamily="18" charset="0"/>
              </a:rPr>
              <a:t>US Retirement Assets </a:t>
            </a:r>
          </a:p>
          <a:p>
            <a:r>
              <a:rPr lang="en-CA" sz="1700" dirty="0">
                <a:solidFill>
                  <a:schemeClr val="accent3"/>
                </a:solidFill>
                <a:latin typeface="Century" panose="02040604050505020304" pitchFamily="18" charset="0"/>
              </a:rPr>
              <a:t>Annuity Reserves 	$2.4 Trillion</a:t>
            </a:r>
          </a:p>
          <a:p>
            <a:r>
              <a:rPr lang="en-CA" sz="1700" dirty="0">
                <a:solidFill>
                  <a:schemeClr val="accent3"/>
                </a:solidFill>
                <a:latin typeface="Century" panose="02040604050505020304" pitchFamily="18" charset="0"/>
              </a:rPr>
              <a:t>Public DB Pension	$7.9 Trillion</a:t>
            </a:r>
          </a:p>
          <a:p>
            <a:r>
              <a:rPr lang="en-CA" sz="1700" dirty="0">
                <a:solidFill>
                  <a:schemeClr val="accent3"/>
                </a:solidFill>
                <a:latin typeface="Century" panose="02040604050505020304" pitchFamily="18" charset="0"/>
              </a:rPr>
              <a:t>Private DB Pension	$3.6 Trillion	</a:t>
            </a:r>
          </a:p>
          <a:p>
            <a:r>
              <a:rPr lang="en-CA" sz="1700" dirty="0">
                <a:solidFill>
                  <a:schemeClr val="accent3"/>
                </a:solidFill>
                <a:latin typeface="Century" panose="02040604050505020304" pitchFamily="18" charset="0"/>
              </a:rPr>
              <a:t>DC Pension		$10.4 Trillion</a:t>
            </a:r>
          </a:p>
          <a:p>
            <a:r>
              <a:rPr lang="en-CA" sz="1700" dirty="0">
                <a:solidFill>
                  <a:schemeClr val="accent3"/>
                </a:solidFill>
                <a:latin typeface="Century" panose="02040604050505020304" pitchFamily="18" charset="0"/>
              </a:rPr>
              <a:t>IRA			$13.2 Trillion</a:t>
            </a:r>
          </a:p>
          <a:p>
            <a:pPr marL="0" indent="0">
              <a:buNone/>
            </a:pPr>
            <a:r>
              <a:rPr lang="en-CA" sz="1700" b="1" u="sng" dirty="0">
                <a:solidFill>
                  <a:schemeClr val="accent3"/>
                </a:solidFill>
                <a:latin typeface="Century" panose="02040604050505020304" pitchFamily="18" charset="0"/>
              </a:rPr>
              <a:t>Total</a:t>
            </a:r>
            <a:r>
              <a:rPr lang="en-CA" sz="1700" b="1" dirty="0">
                <a:solidFill>
                  <a:schemeClr val="accent3"/>
                </a:solidFill>
                <a:latin typeface="Century" panose="02040604050505020304" pitchFamily="18" charset="0"/>
              </a:rPr>
              <a:t>			</a:t>
            </a:r>
            <a:r>
              <a:rPr lang="en-CA" sz="1700" b="1" u="sng" dirty="0">
                <a:solidFill>
                  <a:schemeClr val="accent3"/>
                </a:solidFill>
                <a:latin typeface="Century" panose="02040604050505020304" pitchFamily="18" charset="0"/>
              </a:rPr>
              <a:t>$37.5 Trillion </a:t>
            </a:r>
          </a:p>
          <a:p>
            <a:pPr marL="0" indent="0">
              <a:buNone/>
            </a:pPr>
            <a:endParaRPr lang="en-CA" sz="17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0" indent="0">
              <a:buNone/>
            </a:pPr>
            <a:r>
              <a:rPr lang="en-CA" sz="1700" dirty="0">
                <a:solidFill>
                  <a:schemeClr val="accent3"/>
                </a:solidFill>
                <a:latin typeface="Century" panose="02040604050505020304" pitchFamily="18" charset="0"/>
              </a:rPr>
              <a:t>Source: Investment Company Institute (4/30/22)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US Pension Environment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36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62C282-767F-419A-9363-6F4D95286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Purpose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of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Pension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22E00-F7A3-4C57-B7D0-4AFDEEDA5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n-CA" dirty="0"/>
              <a:t>Canada</a:t>
            </a:r>
          </a:p>
          <a:p>
            <a:pPr marL="502920" indent="-457200">
              <a:buFont typeface="+mj-lt"/>
              <a:buAutoNum type="arabicPeriod"/>
            </a:pPr>
            <a:r>
              <a:rPr lang="en-CA" dirty="0"/>
              <a:t>United States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44D8A2-D7DB-42E2-AA4A-693AE31FC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0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47E8-75FC-DEAB-5742-466C2D84A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172" y="337280"/>
            <a:ext cx="7406640" cy="727023"/>
          </a:xfrm>
        </p:spPr>
        <p:txBody>
          <a:bodyPr>
            <a:normAutofit/>
          </a:bodyPr>
          <a:lstStyle/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Purpose of  Canadian Pension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125240-F6E7-324E-331D-E2B213891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308" y="1308048"/>
            <a:ext cx="8529403" cy="338777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Income Tax Act  </a:t>
            </a: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“ The primary purpose of a pension plan must be to provide retirement income”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Investment Restrictions </a:t>
            </a:r>
          </a:p>
          <a:p>
            <a:pPr marL="45720" indent="0"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       1.  10% maximum in any one entity, including employer shares</a:t>
            </a:r>
          </a:p>
          <a:p>
            <a:pPr marL="45720" indent="0"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       2.   30% maximum voting</a:t>
            </a:r>
          </a:p>
          <a:p>
            <a:pPr marL="45720" indent="0"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       3.   Related party restrictions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No rules on ESG or Impact Investing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81BC3-54BD-0193-1000-C95F0331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655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6556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591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8C039-2D62-92F4-E8E6-F3D70D621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131" y="359762"/>
            <a:ext cx="7839856" cy="1304147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/>
              <a:t> </a:t>
            </a:r>
            <a:r>
              <a:rPr lang="en-US" sz="3300" b="1" dirty="0" err="1">
                <a:solidFill>
                  <a:srgbClr val="0070C0"/>
                </a:solidFill>
                <a:latin typeface="Century" panose="02040604050505020304" pitchFamily="18" charset="0"/>
              </a:rPr>
              <a:t>Caisse</a:t>
            </a:r>
            <a:r>
              <a:rPr lang="en-US" sz="3300" b="1" dirty="0">
                <a:solidFill>
                  <a:srgbClr val="0070C0"/>
                </a:solidFill>
                <a:latin typeface="Century" panose="02040604050505020304" pitchFamily="18" charset="0"/>
              </a:rPr>
              <a:t> de depot et placement du Quebec </a:t>
            </a:r>
            <a:br>
              <a:rPr lang="en-US" sz="3300" b="1" dirty="0">
                <a:solidFill>
                  <a:srgbClr val="0070C0"/>
                </a:solidFill>
                <a:latin typeface="Century" panose="02040604050505020304" pitchFamily="18" charset="0"/>
              </a:rPr>
            </a:br>
            <a:r>
              <a:rPr lang="en-US" sz="3300" b="1" dirty="0">
                <a:solidFill>
                  <a:srgbClr val="0070C0"/>
                </a:solidFill>
                <a:latin typeface="Century" panose="02040604050505020304" pitchFamily="18" charset="0"/>
              </a:rPr>
              <a:t>[CDPQ]</a:t>
            </a:r>
            <a:br>
              <a:rPr lang="en-US" sz="3300" dirty="0">
                <a:latin typeface="Century" panose="02040604050505020304" pitchFamily="18" charset="0"/>
              </a:rPr>
            </a:br>
            <a:r>
              <a:rPr lang="en-US" sz="3300" dirty="0">
                <a:latin typeface="Century" panose="02040604050505020304" pitchFamily="18" charset="0"/>
              </a:rPr>
              <a:t>                                    </a:t>
            </a:r>
            <a:endParaRPr lang="en-CA" sz="3300" b="1" dirty="0"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B841C-2C72-AD75-2AA9-1D782EF66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269" y="1590675"/>
            <a:ext cx="8446957" cy="302895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Province of Quebec Investment Fund – founded 1965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latin typeface="Century" panose="02040604050505020304" pitchFamily="18" charset="0"/>
              </a:rPr>
              <a:t>Purpose: Manage investments for new Quebec Pension Plan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latin typeface="Century" panose="02040604050505020304" pitchFamily="18" charset="0"/>
              </a:rPr>
              <a:t>Assets: $ CAD 420 Billion   € Euros 319 Billion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latin typeface="Century" panose="02040604050505020304" pitchFamily="18" charset="0"/>
              </a:rPr>
              <a:t>Current Clients: 45 pension and insurance plans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latin typeface="Century" panose="02040604050505020304" pitchFamily="18" charset="0"/>
              </a:rPr>
              <a:t>10-year returns: 9.6%</a:t>
            </a:r>
          </a:p>
          <a:p>
            <a:pPr>
              <a:buFont typeface="Wingdings" panose="05000000000000000000" pitchFamily="2" charset="2"/>
              <a:buChar char="v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3EB16-A926-F4B1-E34E-45AAF1865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655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6556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8128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89255-2805-4F87-F6CF-B3A14CB6A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  <a:latin typeface="Century" panose="02040604050505020304" pitchFamily="18" charset="0"/>
              </a:rPr>
              <a:t>Caisse</a:t>
            </a:r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 de depot et placement du Quebec </a:t>
            </a:r>
            <a:b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</a:br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[CDPQ]</a:t>
            </a:r>
            <a:endParaRPr lang="en-CA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7A8898-C052-13F4-FCF3-8A2238CCA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239" y="1650635"/>
            <a:ext cx="7879573" cy="30289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latin typeface="Century" panose="02040604050505020304" pitchFamily="18" charset="0"/>
              </a:rPr>
              <a:t>Investment Priority #2: “Contribute to Quebec’s Economy”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latin typeface="Century" panose="02040604050505020304" pitchFamily="18" charset="0"/>
              </a:rPr>
              <a:t>Our Ambition: “… creator of enduring value to benefit our clients </a:t>
            </a:r>
            <a:r>
              <a:rPr lang="en-US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and Quebec’s economy.”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latin typeface="Century" panose="02040604050505020304" pitchFamily="18" charset="0"/>
              </a:rPr>
              <a:t>“We finance and support Quebec companies in various sectors”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accent3"/>
                </a:solidFill>
                <a:latin typeface="Century" panose="02040604050505020304" pitchFamily="18" charset="0"/>
              </a:rPr>
              <a:t> Key past Quebec investments: Alcan, Domtar, Noranda, Rona, Bombardier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8CAABB-2A04-F3B7-9531-EB0932AD5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655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6556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2536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4228F-F8FB-F23D-C8D4-22710F791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07300"/>
            <a:ext cx="7406640" cy="764498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The “Canadian Pension Model”</a:t>
            </a:r>
            <a:endParaRPr lang="en-CA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F1CF5-F778-1C71-D58F-031A4B4FB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296649"/>
            <a:ext cx="7649666" cy="327535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accent3"/>
                </a:solidFill>
                <a:latin typeface="Century" panose="02040604050505020304" pitchFamily="18" charset="0"/>
              </a:rPr>
              <a:t>Impetus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1976 Peter Drucker “The Unseen Revolution”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1987 Ontario Report [Malcolm Rowan] “In Whose  Interest?”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The Pension Fund Model: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       1.  clear mission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       2.  strong independent governance function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       3.  attract and retain requisite talent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First example: Ontario Teachers’ Pension plan (OTPP)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DB0FD2-0BBE-6E65-98F4-8BC9F518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655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6556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7887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EB8D3-EF83-CA36-C52D-FDB0BE4DE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271461"/>
            <a:ext cx="7406640" cy="577121"/>
          </a:xfrm>
        </p:spPr>
        <p:txBody>
          <a:bodyPr>
            <a:normAutofit/>
          </a:bodyPr>
          <a:lstStyle/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Maple 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25252-CC0B-3582-9CEF-E4F1DF222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238" y="940160"/>
            <a:ext cx="8416977" cy="38413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Largest Canadian Pension Funds – all public sector based :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Canada Pension Plan Investment Board – CPPIB  [Canada]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Caisse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 de depot et placement du Quebec – CDPQ [Quebec]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Ontario Teachers’ Pension Plan – OTPP [Ontario]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British Columbia Investment Management Corporation – BCI [BC]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Public Service Pension Plan – PSPP [Canada]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Alberta Investment Management Corporation – 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AIMCo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 [Alberta]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Ontario Municipal Employees Retirement System – OMERS [Ontario]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Healthcare of Ontario Pension Plan – HOOPP [Ontario]</a:t>
            </a:r>
          </a:p>
          <a:p>
            <a:pPr marL="45720" indent="0">
              <a:buNone/>
            </a:pPr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D54A1-8AD8-5B27-FDE0-CFD7E69F2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655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6556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5364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0864C-1CCF-F91D-EE87-7105C47AB7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46628"/>
            <a:ext cx="8424582" cy="360045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800" b="1" dirty="0">
                <a:solidFill>
                  <a:schemeClr val="accent3"/>
                </a:solidFill>
                <a:latin typeface="Century" panose="02040604050505020304" pitchFamily="18" charset="0"/>
              </a:rPr>
              <a:t>Plan/Fund                           Single Plan?                               Assets - Billions</a:t>
            </a:r>
          </a:p>
          <a:p>
            <a:pPr marL="0" indent="0" algn="ctr">
              <a:buNone/>
            </a:pPr>
            <a:r>
              <a:rPr lang="en-US" sz="6800" dirty="0">
                <a:solidFill>
                  <a:srgbClr val="C00000"/>
                </a:solidFill>
                <a:latin typeface="Century" panose="02040604050505020304" pitchFamily="18" charset="0"/>
              </a:rPr>
              <a:t>                                                                                </a:t>
            </a:r>
            <a:r>
              <a:rPr lang="en-US" sz="6800" b="1" dirty="0">
                <a:solidFill>
                  <a:srgbClr val="C00000"/>
                </a:solidFill>
                <a:latin typeface="Century" panose="02040604050505020304" pitchFamily="18" charset="0"/>
              </a:rPr>
              <a:t>$ CAD           € EUROS</a:t>
            </a:r>
          </a:p>
          <a:p>
            <a:pPr marL="0" indent="0">
              <a:buNone/>
            </a:pPr>
            <a:r>
              <a:rPr lang="en-US" sz="6800" dirty="0">
                <a:latin typeface="Century" panose="02040604050505020304" pitchFamily="18" charset="0"/>
              </a:rPr>
              <a:t>1.  </a:t>
            </a: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CPPIB                                   Yes                                    539                410                  </a:t>
            </a:r>
          </a:p>
          <a:p>
            <a:pPr marL="0" indent="0">
              <a:buNone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2.  CDPQ                                    No                                    420                319</a:t>
            </a:r>
          </a:p>
          <a:p>
            <a:pPr marL="0" indent="0">
              <a:buNone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3.  OTPP                                    Yes                                    239                182</a:t>
            </a:r>
          </a:p>
          <a:p>
            <a:pPr marL="0" indent="0">
              <a:buNone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4.  BCI                                        No                                    200                152</a:t>
            </a:r>
          </a:p>
          <a:p>
            <a:pPr marL="0" indent="0">
              <a:buNone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5.  PSPP                                    Yes                                    149                 113</a:t>
            </a:r>
          </a:p>
          <a:p>
            <a:pPr marL="0" indent="0">
              <a:buNone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6.  </a:t>
            </a:r>
            <a:r>
              <a:rPr lang="en-US" sz="6800" dirty="0" err="1">
                <a:solidFill>
                  <a:schemeClr val="accent3"/>
                </a:solidFill>
                <a:latin typeface="Century" panose="02040604050505020304" pitchFamily="18" charset="0"/>
              </a:rPr>
              <a:t>AIMCo</a:t>
            </a: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                                   No                                    138                105</a:t>
            </a:r>
          </a:p>
          <a:p>
            <a:pPr marL="0" indent="0">
              <a:buNone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7.  OMERS                                Yes                                    121                  92</a:t>
            </a:r>
          </a:p>
          <a:p>
            <a:pPr marL="0" indent="0">
              <a:buNone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8.  HOOPP                                Yes                                     114                 87</a:t>
            </a:r>
          </a:p>
          <a:p>
            <a:pPr algn="ctr"/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0BE24-9900-F247-AF59-4FBDF213E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FAB73BC-B049-4115-A692-8D63A059BFB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56556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56556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032D27D-D502-788A-4FF0-1E9E5A6FF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289101"/>
            <a:ext cx="7407275" cy="537882"/>
          </a:xfrm>
        </p:spPr>
        <p:txBody>
          <a:bodyPr>
            <a:normAutofit/>
          </a:bodyPr>
          <a:lstStyle/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Maple 8</a:t>
            </a:r>
          </a:p>
        </p:txBody>
      </p:sp>
    </p:spTree>
    <p:extLst>
      <p:ext uri="{BB962C8B-B14F-4D97-AF65-F5344CB8AC3E}">
        <p14:creationId xmlns:p14="http://schemas.microsoft.com/office/powerpoint/2010/main" val="22718628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6F90-633C-DF5B-DA5E-995CF4C7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069283"/>
            <a:ext cx="7404653" cy="344868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800" dirty="0">
                <a:solidFill>
                  <a:schemeClr val="accent3"/>
                </a:solidFill>
                <a:latin typeface="Century" panose="02040604050505020304" pitchFamily="18" charset="0"/>
              </a:rPr>
              <a:t>ERISA: Congressional Statement of Findings and Declaration of Policy: </a:t>
            </a:r>
            <a:r>
              <a:rPr lang="en-US" sz="180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 </a:t>
            </a:r>
          </a:p>
          <a:p>
            <a:pPr lvl="1" algn="just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Employee benefit plans affect “the continued well-being and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security 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of millions of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employees 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and their dependents”; “the stability of employment and the successful development of industrial relations”; “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commerce”; and 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“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the revenues of the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United States 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because they are afforded preferential Federal tax treatment . . . 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“  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 is 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therefore “desirable in the interests of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employees 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and their beneficiaries, for the protection of the revenue of the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United States,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 and to provide for the free flow of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commerce,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 that minimum standards be provided assuring the equitable character of such</a:t>
            </a:r>
            <a:r>
              <a:rPr lang="en-US" sz="1500" b="0" i="0" strike="noStrike" dirty="0">
                <a:solidFill>
                  <a:schemeClr val="accent3"/>
                </a:solidFill>
                <a:effectLst/>
                <a:latin typeface="Century" panose="020406040505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plans </a:t>
            </a:r>
            <a:r>
              <a:rPr lang="en-US" sz="1500" b="0" i="0" dirty="0">
                <a:solidFill>
                  <a:schemeClr val="accent3"/>
                </a:solidFill>
                <a:effectLst/>
                <a:latin typeface="Century" panose="02040604050505020304" pitchFamily="18" charset="0"/>
              </a:rPr>
              <a:t>and their financial soundness.”</a:t>
            </a:r>
            <a:r>
              <a:rPr lang="en-US" sz="1500" dirty="0">
                <a:solidFill>
                  <a:schemeClr val="accent3"/>
                </a:solidFill>
                <a:latin typeface="Century" panose="02040604050505020304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600" dirty="0">
                <a:solidFill>
                  <a:schemeClr val="accent3"/>
                </a:solidFill>
                <a:latin typeface="Century" panose="02040604050505020304" pitchFamily="18" charset="0"/>
              </a:rPr>
              <a:t>Investment Restrictions:</a:t>
            </a:r>
          </a:p>
          <a:p>
            <a:pPr marL="61722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500" dirty="0">
                <a:solidFill>
                  <a:schemeClr val="accent3"/>
                </a:solidFill>
                <a:latin typeface="Century" panose="02040604050505020304" pitchFamily="18" charset="0"/>
              </a:rPr>
              <a:t>10% in employer securities</a:t>
            </a:r>
          </a:p>
          <a:p>
            <a:pPr marL="61722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500" dirty="0">
                <a:solidFill>
                  <a:schemeClr val="accent3"/>
                </a:solidFill>
                <a:latin typeface="Century" panose="02040604050505020304" pitchFamily="18" charset="0"/>
              </a:rPr>
              <a:t>Loyalty, prudence and diversification</a:t>
            </a:r>
          </a:p>
          <a:p>
            <a:pPr marL="61722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500" dirty="0">
                <a:solidFill>
                  <a:schemeClr val="accent3"/>
                </a:solidFill>
                <a:latin typeface="Century" panose="02040604050505020304" pitchFamily="18" charset="0"/>
              </a:rPr>
              <a:t>Related party restrictions</a:t>
            </a:r>
          </a:p>
          <a:p>
            <a:pPr marL="617220" lvl="1" indent="-34290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500" dirty="0">
                <a:solidFill>
                  <a:schemeClr val="accent3"/>
                </a:solidFill>
                <a:latin typeface="Century" panose="02040604050505020304" pitchFamily="18" charset="0"/>
              </a:rPr>
              <a:t>Shifting DOL guidance on </a:t>
            </a:r>
            <a:r>
              <a:rPr lang="en-US" sz="1500" dirty="0" err="1">
                <a:solidFill>
                  <a:schemeClr val="accent3"/>
                </a:solidFill>
                <a:latin typeface="Century" panose="02040604050505020304" pitchFamily="18" charset="0"/>
              </a:rPr>
              <a:t>ESG</a:t>
            </a:r>
            <a:r>
              <a:rPr lang="en-US" sz="1500" dirty="0">
                <a:solidFill>
                  <a:schemeClr val="accent3"/>
                </a:solidFill>
                <a:latin typeface="Century" panose="02040604050505020304" pitchFamily="18" charset="0"/>
              </a:rPr>
              <a:t> or Impact Investing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sz="1600" dirty="0">
                <a:solidFill>
                  <a:schemeClr val="accent3"/>
                </a:solidFill>
                <a:latin typeface="Century" panose="02040604050505020304" pitchFamily="18" charset="0"/>
              </a:rPr>
              <a:t>States, e.g., California Constitution:  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</a:pPr>
            <a:r>
              <a:rPr lang="en-US" sz="1500" dirty="0">
                <a:solidFill>
                  <a:schemeClr val="accent3"/>
                </a:solidFill>
                <a:latin typeface="Century" panose="02040604050505020304" pitchFamily="18" charset="0"/>
              </a:rPr>
              <a:t>Loyalty, prudence and diversification, but “A retirement board’s duty to its participants and their beneficiaries shall take precedence over any other duty.” 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Purpose of US Pension Plans</a:t>
            </a:r>
            <a:endParaRPr lang="en-US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6478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hyp="http://schemas.microsoft.com/office/drawing/2018/hyperlinkcolor" xmlns:a16="http://schemas.microsoft.com/office/drawing/2014/main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780FF-6323-45D2-A5CB-C1D1B3F9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Introduction</a:t>
            </a:r>
            <a:r>
              <a:rPr lang="en-CA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2582C6-6D78-4E4F-91DE-9DC37CE68D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/>
              <a:t>Pension plans have quietly and traditionally been focused on the single objective of providing retirement income. </a:t>
            </a:r>
          </a:p>
          <a:p>
            <a:pPr algn="just"/>
            <a:r>
              <a:rPr lang="en-US" dirty="0"/>
              <a:t>However, politics has become polarized globally, and pension plans are increasingly becoming a target to achieve political objectives or to push certain agendas. </a:t>
            </a:r>
          </a:p>
          <a:p>
            <a:pPr algn="just"/>
            <a:r>
              <a:rPr lang="en-US" dirty="0"/>
              <a:t>Politicization has manifested itself in the pension arena in a variety of ways, ranging from debates over public sector pension coverage to the nature and objectives of pension plan investments.</a:t>
            </a:r>
          </a:p>
          <a:p>
            <a:pPr algn="just"/>
            <a:r>
              <a:rPr lang="en-US" dirty="0"/>
              <a:t>Our speakers will focus on Canada and the United States, but we hope to hear about what is happening elsewhere!   </a:t>
            </a:r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3C41D-0AA0-4392-9E9E-ABAE6BD6F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986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6F90-633C-DF5B-DA5E-995CF4C7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069283"/>
            <a:ext cx="7404653" cy="3448689"/>
          </a:xfrm>
        </p:spPr>
        <p:txBody>
          <a:bodyPr>
            <a:normAutofit/>
          </a:bodyPr>
          <a:lstStyle/>
          <a:p>
            <a:pPr marL="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1.   Japan Govt. Pension ($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1.7T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) …</a:t>
            </a:r>
          </a:p>
          <a:p>
            <a:pPr marL="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4.   US Federal Thrift Savings Plan ($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650B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marL="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5.   Netherlands 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ABP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 ($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610B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) …		</a:t>
            </a:r>
          </a:p>
          <a:p>
            <a:pPr marL="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7.   California Public Employees ($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430B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marL="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8.   Canada Pension ($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390B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) …</a:t>
            </a:r>
          </a:p>
          <a:p>
            <a:pPr marL="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15. NYC Retirement ($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230B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) …</a:t>
            </a:r>
          </a:p>
          <a:p>
            <a:pPr marL="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24. Boeing $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130B</a:t>
            </a: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 (half DB, half DC) …</a:t>
            </a:r>
          </a:p>
          <a:p>
            <a:pPr marL="0" lvl="3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3"/>
                </a:solidFill>
                <a:latin typeface="Century" panose="02040604050505020304" pitchFamily="18" charset="0"/>
              </a:rPr>
              <a:t>Source: Pensions &amp; Investments (</a:t>
            </a:r>
            <a:r>
              <a:rPr lang="en-US" sz="1400" dirty="0" err="1">
                <a:solidFill>
                  <a:schemeClr val="accent3"/>
                </a:solidFill>
                <a:latin typeface="Century" panose="02040604050505020304" pitchFamily="18" charset="0"/>
              </a:rPr>
              <a:t>P&amp;I</a:t>
            </a:r>
            <a:r>
              <a:rPr lang="en-US" sz="1400" dirty="0">
                <a:solidFill>
                  <a:schemeClr val="accent3"/>
                </a:solidFill>
                <a:latin typeface="Century" panose="02040604050505020304" pitchFamily="18" charset="0"/>
              </a:rPr>
              <a:t>) (12/31/20)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Largest Pension Plans Worldwide</a:t>
            </a:r>
            <a:endParaRPr lang="en-US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61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A1563-5AEE-4A42-A13E-279404367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000" b="1" dirty="0" err="1">
                <a:solidFill>
                  <a:srgbClr val="0070C0"/>
                </a:solidFill>
                <a:latin typeface="Century" panose="02040604050505020304" pitchFamily="18" charset="0"/>
              </a:rPr>
              <a:t>ESG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–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Yes,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No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or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Maybe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AD5B03-D4D9-4890-A3CF-DBB26F28C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Climate Change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DF609C-83E4-4514-9A2A-BFE1DB897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527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3E433-DF45-4289-140B-1164C12D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14325"/>
            <a:ext cx="7406640" cy="533400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ESG – Yes, No or Maybe</a:t>
            </a:r>
            <a:endParaRPr lang="en-CA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C4F2C-6D53-2022-E21E-7B26813824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775" y="914400"/>
            <a:ext cx="8372475" cy="37242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700" dirty="0"/>
              <a:t>         </a:t>
            </a:r>
            <a:r>
              <a:rPr lang="en-US" sz="1700" b="1" dirty="0">
                <a:solidFill>
                  <a:schemeClr val="accent3"/>
                </a:solidFill>
                <a:latin typeface="Century" panose="02040604050505020304" pitchFamily="18" charset="0"/>
              </a:rPr>
              <a:t>Country                           Permitted in                               Included in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700" b="1" dirty="0">
                <a:solidFill>
                  <a:schemeClr val="accent3"/>
                </a:solidFill>
                <a:latin typeface="Century" panose="02040604050505020304" pitchFamily="18" charset="0"/>
              </a:rPr>
              <a:t>                                           Investment Decisions                 Investment Policy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United Kingdom                         Yes                                             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Yes</a:t>
            </a:r>
            <a:endParaRPr lang="en-US" sz="17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United States                        No/Maybe                                       N/A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European Union                         Yes                                             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Yes</a:t>
            </a:r>
            <a:endParaRPr lang="en-US" sz="17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Australia                                     Yes                                             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Yes</a:t>
            </a:r>
            <a:endParaRPr lang="en-US" sz="17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New Zealand                               Yes                                             </a:t>
            </a:r>
            <a:r>
              <a:rPr lang="en-US" sz="1700" dirty="0" err="1">
                <a:solidFill>
                  <a:schemeClr val="accent3"/>
                </a:solidFill>
                <a:latin typeface="Century" panose="02040604050505020304" pitchFamily="18" charset="0"/>
              </a:rPr>
              <a:t>Yes</a:t>
            </a:r>
            <a:endParaRPr lang="en-US" sz="17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Japan                                          Yes                                              No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1700" dirty="0">
                <a:solidFill>
                  <a:schemeClr val="accent3"/>
                </a:solidFill>
                <a:latin typeface="Century" panose="02040604050505020304" pitchFamily="18" charset="0"/>
              </a:rPr>
              <a:t>South Korea                               Yes                                              No</a:t>
            </a:r>
          </a:p>
          <a:p>
            <a:pPr marL="45720" indent="0">
              <a:lnSpc>
                <a:spcPct val="100000"/>
              </a:lnSpc>
              <a:buNone/>
            </a:pPr>
            <a:endParaRPr lang="en-US" sz="14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4572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dirty="0">
                <a:solidFill>
                  <a:schemeClr val="accent3"/>
                </a:solidFill>
                <a:latin typeface="Century" panose="02040604050505020304" pitchFamily="18" charset="0"/>
              </a:rPr>
              <a:t>Source: ACPM, June 2022 Report</a:t>
            </a:r>
            <a:endParaRPr lang="en-CA" sz="1400" dirty="0">
              <a:solidFill>
                <a:schemeClr val="accent3"/>
              </a:solidFill>
              <a:latin typeface="Century" panose="020406040505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30C9F5-B651-4209-1DAE-7FFBD1960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4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D4CFC0-1FC0-2DE8-CA76-A51D7F9E2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295275"/>
            <a:ext cx="7406640" cy="609600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  <a:latin typeface="Century" panose="02040604050505020304" pitchFamily="18" charset="0"/>
              </a:rPr>
              <a:t>ESG</a:t>
            </a:r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 in Canada – Yes, No or Maybe</a:t>
            </a:r>
            <a:endParaRPr lang="en-CA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CCA47-C81C-E481-812C-A7191C084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251" y="1009961"/>
            <a:ext cx="8524874" cy="393175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800" b="1" dirty="0">
                <a:latin typeface="Century" panose="02040604050505020304" pitchFamily="18" charset="0"/>
              </a:rPr>
              <a:t>    </a:t>
            </a:r>
            <a:r>
              <a:rPr lang="en-US" sz="6800" b="1" dirty="0">
                <a:solidFill>
                  <a:schemeClr val="accent3"/>
                </a:solidFill>
                <a:latin typeface="Century" panose="02040604050505020304" pitchFamily="18" charset="0"/>
              </a:rPr>
              <a:t>Canada                 	    Permitted in   	                          Included 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6800" b="1" dirty="0">
                <a:solidFill>
                  <a:schemeClr val="accent3"/>
                </a:solidFill>
                <a:latin typeface="Century" panose="02040604050505020304" pitchFamily="18" charset="0"/>
              </a:rPr>
              <a:t>	                            Investment Decisions 	      Investment Policy</a:t>
            </a:r>
          </a:p>
          <a:p>
            <a:pPr marL="0" indent="0">
              <a:buNone/>
            </a:pPr>
            <a:r>
              <a:rPr lang="en-US" sz="6800" b="1" dirty="0">
                <a:solidFill>
                  <a:schemeClr val="accent3"/>
                </a:solidFill>
                <a:latin typeface="Century" panose="02040604050505020304" pitchFamily="18" charset="0"/>
              </a:rPr>
              <a:t>Jurisdiction:                           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Federal                               Under Review                            Not Required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 Manitoba                                  Yes			        Not Required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Ontario                                      Yes                                              </a:t>
            </a:r>
            <a:r>
              <a:rPr lang="en-US" sz="6800" dirty="0" err="1">
                <a:solidFill>
                  <a:schemeClr val="accent3"/>
                </a:solidFill>
                <a:latin typeface="Century" panose="02040604050505020304" pitchFamily="18" charset="0"/>
              </a:rPr>
              <a:t>Yes</a:t>
            </a:r>
            <a:endParaRPr lang="en-US" sz="68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endParaRPr lang="en-US" sz="68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45720" indent="0">
              <a:buNone/>
            </a:pPr>
            <a:r>
              <a:rPr lang="en-US" sz="6800" dirty="0">
                <a:solidFill>
                  <a:schemeClr val="accent3"/>
                </a:solidFill>
                <a:latin typeface="Century" panose="02040604050505020304" pitchFamily="18" charset="0"/>
              </a:rPr>
              <a:t>Note: “investments must be in best financial interests of beneficiaries”</a:t>
            </a:r>
          </a:p>
          <a:p>
            <a:pPr marL="45720" indent="0">
              <a:buNone/>
            </a:pPr>
            <a:endParaRPr lang="en-US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45720" indent="0">
              <a:buNone/>
            </a:pPr>
            <a:endParaRPr lang="en-US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45720" indent="0">
              <a:buNone/>
            </a:pPr>
            <a:endParaRPr lang="en-US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45720" indent="0">
              <a:buNone/>
            </a:pPr>
            <a:r>
              <a:rPr lang="en-US" sz="5600" dirty="0">
                <a:solidFill>
                  <a:schemeClr val="accent3"/>
                </a:solidFill>
                <a:latin typeface="Century" panose="02040604050505020304" pitchFamily="18" charset="0"/>
              </a:rPr>
              <a:t>Source: ACPM, June 2022 Report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BF5EFB-9718-37B0-1CFF-2EED8F31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967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05FEC-4722-E893-53B7-B538BD8E4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42900"/>
            <a:ext cx="7406640" cy="504825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Climate Change</a:t>
            </a:r>
            <a:endParaRPr lang="en-CA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C807D-3772-AC36-625E-DF4C78A36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Growing part of ESG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Increasing use of climate factors in mitigating risk in investment decisions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More applicable to infrastructure and real estate investments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C06752-8674-94F3-8E44-AC00B9566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721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93D46-66A0-D5FC-839B-26D464662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28625"/>
            <a:ext cx="7406640" cy="523875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Fossil Fuels</a:t>
            </a:r>
            <a:endParaRPr lang="en-CA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59F0E-D773-8FF0-C5F7-A715A8842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238250"/>
            <a:ext cx="7404653" cy="3028950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8000" dirty="0">
                <a:solidFill>
                  <a:schemeClr val="accent3"/>
                </a:solidFill>
                <a:latin typeface="Century" panose="02040604050505020304" pitchFamily="18" charset="0"/>
              </a:rPr>
              <a:t>Decision to hold, invest or decision to disinvest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8000" dirty="0">
                <a:solidFill>
                  <a:schemeClr val="accent3"/>
                </a:solidFill>
                <a:latin typeface="Century" panose="02040604050505020304" pitchFamily="18" charset="0"/>
              </a:rPr>
              <a:t>Decision based on returns and risks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CA" sz="8000" dirty="0">
                <a:solidFill>
                  <a:schemeClr val="accent3"/>
                </a:solidFill>
                <a:latin typeface="Century" panose="02040604050505020304" pitchFamily="18" charset="0"/>
              </a:rPr>
              <a:t>Part of asset mix decision of Statement of Investment Principles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CA" sz="8000" dirty="0">
                <a:solidFill>
                  <a:schemeClr val="accent3"/>
                </a:solidFill>
                <a:latin typeface="Century" panose="02040604050505020304" pitchFamily="18" charset="0"/>
              </a:rPr>
              <a:t>Risk of disinvestment solely due to “We don’t like fossil fuel investments”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CA" sz="8000" dirty="0">
                <a:solidFill>
                  <a:schemeClr val="accent3"/>
                </a:solidFill>
                <a:latin typeface="Century" panose="02040604050505020304" pitchFamily="18" charset="0"/>
              </a:rPr>
              <a:t>Different from disinvesting from tobacco where health risks may result in stranded assets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8000" dirty="0">
                <a:solidFill>
                  <a:schemeClr val="accent3"/>
                </a:solidFill>
                <a:latin typeface="Century" panose="02040604050505020304" pitchFamily="18" charset="0"/>
              </a:rPr>
              <a:t>Need to evaluate decision on long term outcomes </a:t>
            </a:r>
            <a:endParaRPr lang="en-US" sz="80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48354-E79A-45CF-0DB4-D8F7238EC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74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5048F-D170-566E-5595-4C7B13B58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81000"/>
            <a:ext cx="7406640" cy="561975"/>
          </a:xfrm>
        </p:spPr>
        <p:txBody>
          <a:bodyPr>
            <a:normAutofit/>
          </a:bodyPr>
          <a:lstStyle/>
          <a:p>
            <a:pPr algn="ctr"/>
            <a:r>
              <a:rPr lang="en-CA" sz="3000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Impact Investing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A6CA3-4E94-D522-6E10-E31480B76B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accent3"/>
                </a:solidFill>
                <a:latin typeface="Century" panose="02040604050505020304" pitchFamily="18" charset="0"/>
              </a:rPr>
              <a:t>Investments made to generate a measurable, beneficial social or environmental impact alongside a financial return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accent3"/>
                </a:solidFill>
                <a:latin typeface="Century" panose="02040604050505020304" pitchFamily="18" charset="0"/>
              </a:rPr>
              <a:t>Not to necessarily maximize returns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accent3"/>
                </a:solidFill>
                <a:latin typeface="Century" panose="02040604050505020304" pitchFamily="18" charset="0"/>
              </a:rPr>
              <a:t>Tougher to justify than ESG unless returns are comparable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dirty="0">
                <a:solidFill>
                  <a:schemeClr val="accent3"/>
                </a:solidFill>
                <a:latin typeface="Century" panose="02040604050505020304" pitchFamily="18" charset="0"/>
              </a:rPr>
              <a:t>Impact funds, ESG funds and “fossil fuel free” funds may be provided as options in member directed DC plans</a:t>
            </a:r>
            <a:endParaRPr lang="en-US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60A67-E0B0-26DD-A7A6-9FF37871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58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graphicFrame>
        <p:nvGraphicFramePr>
          <p:cNvPr id="6" name="Table 7">
            <a:extLst>
              <a:ext uri="{FF2B5EF4-FFF2-40B4-BE49-F238E27FC236}">
                <a16:creationId xmlns:a16="http://schemas.microsoft.com/office/drawing/2014/main" id="{3BF56001-221D-449A-9769-4B3E4C9FCE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948285"/>
              </p:ext>
            </p:extLst>
          </p:nvPr>
        </p:nvGraphicFramePr>
        <p:xfrm>
          <a:off x="857250" y="1543050"/>
          <a:ext cx="7404099" cy="237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8033">
                  <a:extLst>
                    <a:ext uri="{9D8B030D-6E8A-4147-A177-3AD203B41FA5}">
                      <a16:colId xmlns:a16="http://schemas.microsoft.com/office/drawing/2014/main" val="2454174707"/>
                    </a:ext>
                  </a:extLst>
                </a:gridCol>
                <a:gridCol w="2468033">
                  <a:extLst>
                    <a:ext uri="{9D8B030D-6E8A-4147-A177-3AD203B41FA5}">
                      <a16:colId xmlns:a16="http://schemas.microsoft.com/office/drawing/2014/main" val="3132407702"/>
                    </a:ext>
                  </a:extLst>
                </a:gridCol>
                <a:gridCol w="2468033">
                  <a:extLst>
                    <a:ext uri="{9D8B030D-6E8A-4147-A177-3AD203B41FA5}">
                      <a16:colId xmlns:a16="http://schemas.microsoft.com/office/drawing/2014/main" val="38518746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Jurisdiction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Permitted in Investment Decisions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Included in Investment Policy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2960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Federal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Under Review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Not Required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576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California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Yes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Yes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747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New York State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Yes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Yes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3514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Illinois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Yes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Yes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New York City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Yes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>
                          <a:solidFill>
                            <a:schemeClr val="accent3"/>
                          </a:solidFill>
                          <a:latin typeface="Century" panose="02040604050505020304" pitchFamily="18" charset="0"/>
                        </a:rPr>
                        <a:t>Yes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928800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ESG in the US – Yes, No or Maybe</a:t>
            </a:r>
            <a:endParaRPr lang="en-US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EF5C43A-9E00-4E29-B8C9-68BA91F4E3B1}"/>
              </a:ext>
            </a:extLst>
          </p:cNvPr>
          <p:cNvSpPr txBox="1"/>
          <p:nvPr/>
        </p:nvSpPr>
        <p:spPr>
          <a:xfrm>
            <a:off x="921834" y="3983991"/>
            <a:ext cx="5330283" cy="53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Century" panose="02040604050505020304" pitchFamily="18" charset="0"/>
              </a:rPr>
              <a:t>Source: DOL,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Century" panose="02040604050505020304" pitchFamily="18" charset="0"/>
              </a:rPr>
              <a:t>NASRA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Century" panose="02040604050505020304" pitchFamily="18" charset="0"/>
              </a:rPr>
              <a:t>, Illinois, NY State, and NY City websites</a:t>
            </a:r>
          </a:p>
          <a:p>
            <a:pPr marL="0" indent="0">
              <a:buNone/>
            </a:pPr>
            <a:r>
              <a:rPr lang="en-US" sz="1800" dirty="0"/>
              <a:t>NY State, and NY City websites</a:t>
            </a:r>
          </a:p>
        </p:txBody>
      </p:sp>
    </p:spTree>
    <p:extLst>
      <p:ext uri="{BB962C8B-B14F-4D97-AF65-F5344CB8AC3E}">
        <p14:creationId xmlns:p14="http://schemas.microsoft.com/office/powerpoint/2010/main" val="10519923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6F90-633C-DF5B-DA5E-995CF4C7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069283"/>
            <a:ext cx="7404653" cy="3448689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President Biden’s May 2021 Executive Order directs all agencies to consider effect of programs on climate.  </a:t>
            </a:r>
          </a:p>
          <a:p>
            <a:pPr lvl="1" algn="just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DOL Proposed Rule on 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ESG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and Request for Information on Climate has drawn comments from business, financial services, multiemployer plans, and environmental groups, among others.</a:t>
            </a:r>
          </a:p>
          <a:p>
            <a:pPr lvl="1" algn="just"/>
            <a:endParaRPr lang="en-US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342900" lvl="1" indent="-342900" algn="just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SEC Division of Examinations to emphasize 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ESG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disclosure and proxy voting in accordance with client mandates.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Climate</a:t>
            </a:r>
            <a:endParaRPr lang="en-US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757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6F90-633C-DF5B-DA5E-995CF4C7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069283"/>
            <a:ext cx="7404653" cy="3448689"/>
          </a:xfrm>
        </p:spPr>
        <p:txBody>
          <a:bodyPr>
            <a:normAutofit fontScale="92500" lnSpcReduction="10000"/>
          </a:bodyPr>
          <a:lstStyle/>
          <a:p>
            <a:pPr marL="342900" indent="-342900" algn="just"/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ESG funds’ returns lag, largely due to fees for active management (Boston College Center for Retirement Research)</a:t>
            </a:r>
          </a:p>
          <a:p>
            <a:pPr marL="342900" indent="-342900" algn="just"/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Portfolio companies often fall short of ESG goals or are greenwashed  (Columbia Univ. – London School for Economics)</a:t>
            </a:r>
          </a:p>
          <a:p>
            <a:pPr marL="342900" indent="-342900" algn="just"/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Pushback on “woke investing,” investing in China, and other issues by members of Congress, State Treasurers, and others.</a:t>
            </a:r>
          </a:p>
          <a:p>
            <a:pPr marL="342900" indent="-342900" algn="just"/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Proxy advisors may highjack the issue for their own purposes.</a:t>
            </a:r>
          </a:p>
          <a:p>
            <a:pPr marL="342900" indent="-342900" algn="just"/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Retail investors generally unaware of ESG.   </a:t>
            </a:r>
            <a:endParaRPr lang="en-US" sz="20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Criticisms and Headwinds</a:t>
            </a:r>
            <a:endParaRPr lang="en-US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9202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6F90-633C-DF5B-DA5E-995CF4C7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069283"/>
            <a:ext cx="7404653" cy="3448689"/>
          </a:xfrm>
        </p:spPr>
        <p:txBody>
          <a:bodyPr>
            <a:normAutofit/>
          </a:bodyPr>
          <a:lstStyle/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CA" sz="2600" dirty="0">
                <a:solidFill>
                  <a:schemeClr val="accent3"/>
                </a:solidFill>
                <a:latin typeface="Century" panose="02040604050505020304" pitchFamily="18" charset="0"/>
              </a:rPr>
              <a:t>Current Pension Environment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CA" sz="2600" dirty="0">
                <a:solidFill>
                  <a:schemeClr val="accent3"/>
                </a:solidFill>
                <a:latin typeface="Century" panose="02040604050505020304" pitchFamily="18" charset="0"/>
              </a:rPr>
              <a:t>Purpose of Pension Plans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CA" sz="2600" dirty="0" err="1">
                <a:solidFill>
                  <a:schemeClr val="accent3"/>
                </a:solidFill>
                <a:latin typeface="Century" panose="02040604050505020304" pitchFamily="18" charset="0"/>
              </a:rPr>
              <a:t>ESG</a:t>
            </a:r>
            <a:r>
              <a:rPr lang="en-CA" sz="2600" dirty="0">
                <a:solidFill>
                  <a:schemeClr val="accent3"/>
                </a:solidFill>
                <a:latin typeface="Century" panose="02040604050505020304" pitchFamily="18" charset="0"/>
              </a:rPr>
              <a:t> – Yes, No or Maybe</a:t>
            </a:r>
          </a:p>
          <a:p>
            <a:pPr marL="571500" lvl="1" indent="-342900">
              <a:buFont typeface="Wingdings" panose="05000000000000000000" pitchFamily="2" charset="2"/>
              <a:buChar char="v"/>
            </a:pPr>
            <a:r>
              <a:rPr lang="en-CA" sz="2600" dirty="0">
                <a:solidFill>
                  <a:schemeClr val="accent3"/>
                </a:solidFill>
                <a:latin typeface="Century" panose="02040604050505020304" pitchFamily="18" charset="0"/>
              </a:rPr>
              <a:t>Climate Change</a:t>
            </a:r>
          </a:p>
          <a:p>
            <a:pPr marL="342900" indent="-342900" algn="l">
              <a:buFont typeface="Wingdings" panose="05000000000000000000" pitchFamily="2" charset="2"/>
              <a:buChar char="v"/>
            </a:pPr>
            <a:r>
              <a:rPr lang="en-CA" sz="2600" dirty="0">
                <a:solidFill>
                  <a:schemeClr val="accent3"/>
                </a:solidFill>
                <a:latin typeface="Century" panose="02040604050505020304" pitchFamily="18" charset="0"/>
              </a:rPr>
              <a:t>Conclusions/Take-Aways</a:t>
            </a:r>
            <a:endParaRPr lang="en-US" sz="2600" dirty="0">
              <a:solidFill>
                <a:schemeClr val="accent3"/>
              </a:solidFill>
              <a:latin typeface="Century" panose="02040604050505020304" pitchFamily="18" charset="0"/>
            </a:endParaRP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Outline</a:t>
            </a: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796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6B4B1-E93C-0EF9-42A5-B7065F34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br>
              <a:rPr lang="en-CA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16F90-633C-DF5B-DA5E-995CF4C7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069283"/>
            <a:ext cx="7404653" cy="3448689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Largest in US (rounded)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Money Manager – Black Rock ($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10T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Bank – JP Morgan ($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3T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   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Pension Fund DC – Federal TSP 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800B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Insurance Company – Berkshire Hathaway 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700B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  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Pension Fund DB – CalPERS 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500B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Mutual Fund – Vanguard Total Stock Market Index ($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500B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Hedge Fund – Bridgewater ($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100B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Pension Fund DC (Private) – Boeing ($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80B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Endowment – Harvard ($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40B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lvl="1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Foundation – Gates ($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40B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)</a:t>
            </a:r>
          </a:p>
          <a:p>
            <a:pPr marL="342900" lvl="1" indent="-342900"/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Climate Action 100+ -- includes CalPERS, CalSTRS, ERS of Hawaii, 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LACERA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, Maryland RS, NYC PF, 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NYS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Common RF, </a:t>
            </a:r>
            <a:r>
              <a:rPr lang="en-US" dirty="0" err="1">
                <a:solidFill>
                  <a:schemeClr val="accent3"/>
                </a:solidFill>
                <a:latin typeface="Century" panose="02040604050505020304" pitchFamily="18" charset="0"/>
              </a:rPr>
              <a:t>NYS</a:t>
            </a:r>
            <a:r>
              <a:rPr lang="en-US" dirty="0">
                <a:solidFill>
                  <a:schemeClr val="accent3"/>
                </a:solidFill>
                <a:latin typeface="Century" panose="02040604050505020304" pitchFamily="18" charset="0"/>
              </a:rPr>
              <a:t> TRS,  SF ERS, Seattle ERS, Bd, of Pen. Presb. Ch. (US), Vermont Pension 	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3"/>
                </a:solidFill>
                <a:latin typeface="Century" panose="02040604050505020304" pitchFamily="18" charset="0"/>
              </a:rPr>
              <a:t>Sources: Climate Action 100+, Federal Reserve, Investopedia, Pension &amp; Investments, Seeking Alpha, The Balance (2022)</a:t>
            </a:r>
          </a:p>
          <a:p>
            <a:pPr marL="45720" indent="0">
              <a:buNone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0905B8-C598-7B0B-F589-2089A738A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458B741-F823-BEA0-FDA5-61C0CE4985FC}"/>
              </a:ext>
            </a:extLst>
          </p:cNvPr>
          <p:cNvSpPr txBox="1">
            <a:spLocks/>
          </p:cNvSpPr>
          <p:nvPr/>
        </p:nvSpPr>
        <p:spPr>
          <a:xfrm>
            <a:off x="984885" y="407228"/>
            <a:ext cx="7475220" cy="494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Scale of Institutional Investors </a:t>
            </a:r>
            <a:endParaRPr lang="en-US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8252F57D-5343-A9C9-5724-EA4DF74C958B}"/>
              </a:ext>
            </a:extLst>
          </p:cNvPr>
          <p:cNvSpPr txBox="1">
            <a:spLocks/>
          </p:cNvSpPr>
          <p:nvPr/>
        </p:nvSpPr>
        <p:spPr>
          <a:xfrm>
            <a:off x="7149549" y="4820272"/>
            <a:ext cx="127966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2789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60DDD-666F-4B5E-8C6D-352CB2F62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>
                <a:solidFill>
                  <a:srgbClr val="0070C0"/>
                </a:solidFill>
                <a:latin typeface="Century" panose="02040604050505020304" pitchFamily="18" charset="0"/>
              </a:rPr>
              <a:t>Conclusions/Take-Aways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02D06A-7A1A-4CD5-8F16-EA8D62EF2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8432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C4703-19A4-C6A0-5844-64851CE92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61950"/>
            <a:ext cx="7406640" cy="647700"/>
          </a:xfrm>
        </p:spPr>
        <p:txBody>
          <a:bodyPr>
            <a:normAutofit/>
          </a:bodyPr>
          <a:lstStyle/>
          <a:p>
            <a:pPr algn="ctr"/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Conclusions/Take-Aways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F5F3E-8D8C-A5EF-176A-2F9CFA6B6D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7252" y="1171575"/>
            <a:ext cx="7404653" cy="3400425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Main Focus : Still to provide retirement income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Move to incorporate ESG in decision making risk process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Disinvestment and Impact Investment harder to justify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Investment industry is rapidly developing ESG products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Separate facts from marketing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ESG and Impact Investing funds may be allowed in member- directed DC plans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Future will combine “Value with Values”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“Make money and do good”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6800" dirty="0">
                <a:solidFill>
                  <a:schemeClr val="accent3"/>
                </a:solidFill>
                <a:latin typeface="Century" panose="02040604050505020304" pitchFamily="18" charset="0"/>
              </a:rPr>
              <a:t>Fiduciary obligation will remain key, but with add-ons</a:t>
            </a:r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B72B6B-098B-FDDC-5FB0-EB87BA57E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051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84FE6-BC19-489D-A18D-5AA5C8CC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Current</a:t>
            </a:r>
            <a:r>
              <a:rPr lang="en-CA" dirty="0"/>
              <a:t> </a:t>
            </a:r>
            <a:r>
              <a:rPr lang="en-CA" sz="3300" b="1" dirty="0">
                <a:solidFill>
                  <a:srgbClr val="0070C0"/>
                </a:solidFill>
                <a:latin typeface="Century" panose="02040604050505020304" pitchFamily="18" charset="0"/>
              </a:rPr>
              <a:t>Pension</a:t>
            </a:r>
            <a:r>
              <a:rPr lang="en-CA" dirty="0"/>
              <a:t> </a:t>
            </a:r>
            <a:r>
              <a:rPr lang="en-CA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70340-9459-4528-A7A6-665EEC9B7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02920" indent="-457200">
              <a:buFont typeface="+mj-lt"/>
              <a:buAutoNum type="arabicPeriod"/>
            </a:pPr>
            <a:r>
              <a:rPr lang="en-CA" dirty="0"/>
              <a:t>Canada</a:t>
            </a:r>
          </a:p>
          <a:p>
            <a:pPr marL="502920" indent="-457200">
              <a:buFont typeface="+mj-lt"/>
              <a:buAutoNum type="arabicPeriod"/>
            </a:pPr>
            <a:r>
              <a:rPr lang="en-CA" dirty="0"/>
              <a:t>United States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142A55-2624-43A7-8713-EB45ADED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54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A853C-6941-9CE7-D2A0-216DE47AC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247340"/>
            <a:ext cx="7406640" cy="824457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Canadian Pension Environment</a:t>
            </a:r>
            <a:endParaRPr lang="en-CA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B460A-14B5-D635-F6EF-BDAB90D60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275" y="1355359"/>
            <a:ext cx="8596856" cy="302895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Country</a:t>
            </a:r>
            <a:r>
              <a:rPr lang="en-CA" sz="2000" dirty="0">
                <a:latin typeface="Century" panose="02040604050505020304" pitchFamily="18" charset="0"/>
              </a:rPr>
              <a:t>				 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Canada</a:t>
            </a:r>
            <a:r>
              <a:rPr lang="en-CA" sz="2000" dirty="0">
                <a:latin typeface="Century" panose="02040604050505020304" pitchFamily="18" charset="0"/>
              </a:rPr>
              <a:t>	      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U.S.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Population				   39 Million	     331 Million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# of Provinces/States 			         10		           50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# of Private Sector Pension Acts 	         10		          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71CC17-9C5C-499A-22D5-4D3D3C90F2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6532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0BB1A-3967-40F8-925B-38D8B821F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07300"/>
            <a:ext cx="7406640" cy="734518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Canadian Pension Environment</a:t>
            </a:r>
            <a:endParaRPr lang="en-CA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7712B-4084-AB86-E988-154CE81D7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027" y="1235755"/>
            <a:ext cx="7404653" cy="3276288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dirty="0"/>
              <a:t> </a:t>
            </a: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# of Pension Plans </a:t>
            </a: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	16,261 (4% decline since 2016)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Active Members </a:t>
            </a: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	6,536,000 (4% increase since 2016)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Decline in Pension Coverage                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1989</a:t>
            </a:r>
            <a:r>
              <a:rPr lang="en-CA" sz="2000" b="1" dirty="0">
                <a:latin typeface="Century" panose="02040604050505020304" pitchFamily="18" charset="0"/>
              </a:rPr>
              <a:t>	    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2019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dirty="0">
                <a:latin typeface="Century" panose="02040604050505020304" pitchFamily="18" charset="0"/>
              </a:rPr>
              <a:t>   </a:t>
            </a:r>
            <a:r>
              <a:rPr lang="en-CA" dirty="0">
                <a:solidFill>
                  <a:schemeClr val="accent3"/>
                </a:solidFill>
                <a:latin typeface="Century" panose="02040604050505020304" pitchFamily="18" charset="0"/>
              </a:rPr>
              <a:t>% of Employed Labour Force 	    43%	        37%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dirty="0">
                <a:solidFill>
                  <a:schemeClr val="accent3"/>
                </a:solidFill>
                <a:latin typeface="Century" panose="02040604050505020304" pitchFamily="18" charset="0"/>
              </a:rPr>
              <a:t>   % of Public Sector Labour Force 	    83%	        87%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dirty="0">
                <a:solidFill>
                  <a:schemeClr val="accent3"/>
                </a:solidFill>
                <a:latin typeface="Century" panose="02040604050505020304" pitchFamily="18" charset="0"/>
              </a:rPr>
              <a:t>   % of Private Sector Labour Force 	    31%	        22%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2246AA-E4AA-2217-23E4-150859193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6979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7FB8A-92E5-808F-8FB4-FF0CC0B22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412230"/>
            <a:ext cx="7406640" cy="629587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Canadian Pension Environment</a:t>
            </a:r>
            <a:endParaRPr lang="en-CA" sz="3000" b="1" dirty="0">
              <a:solidFill>
                <a:srgbClr val="0070C0"/>
              </a:solidFill>
              <a:latin typeface="Century" panose="020406040505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90908D-87AD-13A9-BE53-DB93B8F74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744" y="1393150"/>
            <a:ext cx="8342026" cy="302895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Decline in Defined Benefit</a:t>
            </a:r>
          </a:p>
          <a:p>
            <a:pPr marL="45720" indent="0">
              <a:lnSpc>
                <a:spcPct val="100000"/>
              </a:lnSpc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 Pension Coverage as % of Active Members </a:t>
            </a:r>
            <a:r>
              <a:rPr lang="en-CA" sz="2000" dirty="0">
                <a:latin typeface="Century" panose="02040604050505020304" pitchFamily="18" charset="0"/>
              </a:rPr>
              <a:t>	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1989	</a:t>
            </a:r>
            <a:r>
              <a:rPr lang="en-CA" sz="2000" dirty="0">
                <a:latin typeface="Century" panose="02040604050505020304" pitchFamily="18" charset="0"/>
              </a:rPr>
              <a:t>	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2019</a:t>
            </a:r>
          </a:p>
          <a:p>
            <a:pPr marL="45720" indent="0">
              <a:lnSpc>
                <a:spcPct val="150000"/>
              </a:lnSpc>
              <a:spcAft>
                <a:spcPts val="500"/>
              </a:spcAft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% of All Active Members 			     90%		 67%                % of Public Sector Active Members 		     98%		 91%    % of Private Sector Active Members 		     85%		 39%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17AEC-798D-7473-7CAB-C91FFDD16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4846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CA466-DB67-BB8B-AD70-659B763A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82250"/>
            <a:ext cx="7406640" cy="697043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Canadian Pension Environment</a:t>
            </a:r>
            <a:endParaRPr lang="en-CA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D8E0B-79B3-E0F5-BB60-D32840CFA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387" y="1078359"/>
            <a:ext cx="8866682" cy="367598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Private Sector Pension Coverage as % of Employed Labour Force 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sz="2000" b="1" dirty="0">
                <a:latin typeface="Century" panose="02040604050505020304" pitchFamily="18" charset="0"/>
              </a:rPr>
              <a:t>						 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1989	</a:t>
            </a:r>
            <a:r>
              <a:rPr lang="en-CA" sz="2000" b="1" dirty="0">
                <a:latin typeface="Century" panose="02040604050505020304" pitchFamily="18" charset="0"/>
              </a:rPr>
              <a:t>	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2019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sz="2000" b="1" dirty="0">
                <a:latin typeface="Century" panose="02040604050505020304" pitchFamily="18" charset="0"/>
              </a:rPr>
              <a:t>    </a:t>
            </a: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Define Benefit Plans 				      27%		   9%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   Define Contribution Plans 			        3%		   8%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   Hybrid Plans 				        1%		   5%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   </a:t>
            </a: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Total</a:t>
            </a: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					      31%		  22%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    Group Registered Retirement Savings Plans         12% (</a:t>
            </a:r>
            <a:r>
              <a:rPr lang="en-CA" sz="2000" dirty="0" err="1">
                <a:solidFill>
                  <a:schemeClr val="accent3"/>
                </a:solidFill>
                <a:latin typeface="Century" panose="02040604050505020304" pitchFamily="18" charset="0"/>
              </a:rPr>
              <a:t>est</a:t>
            </a: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)       15%</a:t>
            </a:r>
          </a:p>
          <a:p>
            <a:pPr marL="45720" indent="0">
              <a:lnSpc>
                <a:spcPct val="110000"/>
              </a:lnSpc>
              <a:buNone/>
            </a:pPr>
            <a:r>
              <a:rPr lang="en-CA" sz="2000" dirty="0">
                <a:latin typeface="Century" panose="02040604050505020304" pitchFamily="18" charset="0"/>
              </a:rPr>
              <a:t>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Grand Total </a:t>
            </a:r>
            <a:r>
              <a:rPr lang="en-CA" sz="2000" dirty="0">
                <a:latin typeface="Century" panose="02040604050505020304" pitchFamily="18" charset="0"/>
              </a:rPr>
              <a:t>				                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33%                37%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6172C1-1FC7-ACF2-8B76-6C74F2015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354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42A2D-C65A-CD4E-F158-AB172544F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0" y="307300"/>
            <a:ext cx="7406640" cy="727023"/>
          </a:xfrm>
        </p:spPr>
        <p:txBody>
          <a:bodyPr>
            <a:normAutofit/>
          </a:bodyPr>
          <a:lstStyle/>
          <a:p>
            <a:pPr algn="ctr"/>
            <a:r>
              <a:rPr lang="en-US" sz="3000" b="1" dirty="0">
                <a:solidFill>
                  <a:srgbClr val="0070C0"/>
                </a:solidFill>
                <a:latin typeface="Century" panose="02040604050505020304" pitchFamily="18" charset="0"/>
              </a:rPr>
              <a:t>Canadian Pension Environment</a:t>
            </a:r>
            <a:endParaRPr lang="en-CA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4B214-80DF-8553-5583-06A6B751E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774" y="1064303"/>
            <a:ext cx="8461947" cy="361263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Retirement Income Assets - 2020 </a:t>
            </a:r>
            <a:r>
              <a:rPr lang="en-CA" sz="2000" b="1" dirty="0">
                <a:solidFill>
                  <a:schemeClr val="accent3"/>
                </a:solidFill>
                <a:latin typeface="Century" panose="02040604050505020304" pitchFamily="18" charset="0"/>
              </a:rPr>
              <a:t>			Billions</a:t>
            </a:r>
          </a:p>
          <a:p>
            <a:pPr marL="45720" indent="0">
              <a:buNone/>
            </a:pPr>
            <a:r>
              <a:rPr lang="en-CA" sz="2000" b="1" dirty="0">
                <a:latin typeface="Century" panose="02040604050505020304" pitchFamily="18" charset="0"/>
              </a:rPr>
              <a:t>					           </a:t>
            </a: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$ CAD	         € EURO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Canada Pension Plan			480.3		365.0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Quebec Pension Plan				  83.3		  63.3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Total Social Security				563.6		428.3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Employer Pension Plans		          2,568.9	          1,952.4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CA" sz="2000" dirty="0">
                <a:solidFill>
                  <a:schemeClr val="accent3"/>
                </a:solidFill>
                <a:latin typeface="Century" panose="02040604050505020304" pitchFamily="18" charset="0"/>
              </a:rPr>
              <a:t>Non-Pension Registered Savings	          1,449.9	          1,101.9</a:t>
            </a:r>
          </a:p>
          <a:p>
            <a:pPr marL="45720" indent="0">
              <a:buNone/>
            </a:pPr>
            <a:r>
              <a:rPr lang="en-CA" sz="2000" b="1" dirty="0">
                <a:solidFill>
                  <a:srgbClr val="C00000"/>
                </a:solidFill>
                <a:latin typeface="Century" panose="02040604050505020304" pitchFamily="18" charset="0"/>
              </a:rPr>
              <a:t>TOTAL				          4,582.4	          3,482.6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69FD31-502C-E4C1-15AF-D9912B532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572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:p14="http://schemas.microsoft.com/office/powerpoint/2010/main" xmlns:a16="http://schemas.microsoft.com/office/drawing/2014/main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asis">
  <a:themeElements>
    <a:clrScheme name="Prague">
      <a:dk1>
        <a:srgbClr val="FFFFFF"/>
      </a:dk1>
      <a:lt1>
        <a:srgbClr val="FFFFFF"/>
      </a:lt1>
      <a:dk2>
        <a:srgbClr val="FFFFFF"/>
      </a:dk2>
      <a:lt2>
        <a:srgbClr val="DDDDDD"/>
      </a:lt2>
      <a:accent1>
        <a:srgbClr val="565561"/>
      </a:accent1>
      <a:accent2>
        <a:srgbClr val="FCB040"/>
      </a:accent2>
      <a:accent3>
        <a:srgbClr val="12162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0</TotalTime>
  <Words>2204</Words>
  <Application>Microsoft Office PowerPoint</Application>
  <PresentationFormat>On-screen Show (16:9)</PresentationFormat>
  <Paragraphs>291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8" baseType="lpstr">
      <vt:lpstr>Arial</vt:lpstr>
      <vt:lpstr>Calibri</vt:lpstr>
      <vt:lpstr>Century</vt:lpstr>
      <vt:lpstr>Corbel</vt:lpstr>
      <vt:lpstr>Wingdings</vt:lpstr>
      <vt:lpstr>Basis</vt:lpstr>
      <vt:lpstr>Politicization of Pension Plans</vt:lpstr>
      <vt:lpstr>Introduction </vt:lpstr>
      <vt:lpstr>      </vt:lpstr>
      <vt:lpstr>Current Pension Environment</vt:lpstr>
      <vt:lpstr>Canadian Pension Environment</vt:lpstr>
      <vt:lpstr>Canadian Pension Environment</vt:lpstr>
      <vt:lpstr>Canadian Pension Environment</vt:lpstr>
      <vt:lpstr>Canadian Pension Environment</vt:lpstr>
      <vt:lpstr>Canadian Pension Environment</vt:lpstr>
      <vt:lpstr>      </vt:lpstr>
      <vt:lpstr>      </vt:lpstr>
      <vt:lpstr>Purpose of Pension Plans</vt:lpstr>
      <vt:lpstr>Purpose of  Canadian Pension Plans</vt:lpstr>
      <vt:lpstr> Caisse de depot et placement du Quebec  [CDPQ]                                     </vt:lpstr>
      <vt:lpstr>Caisse de depot et placement du Quebec  [CDPQ]</vt:lpstr>
      <vt:lpstr>The “Canadian Pension Model”</vt:lpstr>
      <vt:lpstr>Maple 8</vt:lpstr>
      <vt:lpstr>Maple 8</vt:lpstr>
      <vt:lpstr>      </vt:lpstr>
      <vt:lpstr>      </vt:lpstr>
      <vt:lpstr>ESG – Yes, No or Maybe</vt:lpstr>
      <vt:lpstr>ESG – Yes, No or Maybe</vt:lpstr>
      <vt:lpstr>ESG in Canada – Yes, No or Maybe</vt:lpstr>
      <vt:lpstr>Climate Change</vt:lpstr>
      <vt:lpstr>Fossil Fuels</vt:lpstr>
      <vt:lpstr> Impact Investing </vt:lpstr>
      <vt:lpstr>      </vt:lpstr>
      <vt:lpstr>      </vt:lpstr>
      <vt:lpstr>      </vt:lpstr>
      <vt:lpstr>      </vt:lpstr>
      <vt:lpstr>Conclusions/Take-Aways</vt:lpstr>
      <vt:lpstr>Conclusions/Take-Aways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Politicization of Pension Plans</dc:title>
  <cp:lastModifiedBy>Paul Owens</cp:lastModifiedBy>
  <cp:revision>1</cp:revision>
  <dcterms:created xsi:type="dcterms:W3CDTF">1900-01-01T05:00:00Z</dcterms:created>
  <dcterms:modified xsi:type="dcterms:W3CDTF">2022-10-27T21:39:39Z</dcterms:modified>
</cp:coreProperties>
</file>